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0" r:id="rId1"/>
  </p:sldMasterIdLst>
  <p:sldIdLst>
    <p:sldId id="256" r:id="rId2"/>
    <p:sldId id="257" r:id="rId3"/>
    <p:sldId id="258" r:id="rId4"/>
    <p:sldId id="387" r:id="rId5"/>
    <p:sldId id="259" r:id="rId6"/>
    <p:sldId id="375" r:id="rId7"/>
    <p:sldId id="376" r:id="rId8"/>
    <p:sldId id="351" r:id="rId9"/>
    <p:sldId id="352" r:id="rId10"/>
    <p:sldId id="260" r:id="rId11"/>
    <p:sldId id="377" r:id="rId12"/>
    <p:sldId id="378" r:id="rId13"/>
    <p:sldId id="379" r:id="rId14"/>
    <p:sldId id="380" r:id="rId15"/>
    <p:sldId id="391" r:id="rId16"/>
    <p:sldId id="261" r:id="rId17"/>
    <p:sldId id="388" r:id="rId18"/>
    <p:sldId id="264" r:id="rId19"/>
    <p:sldId id="267" r:id="rId20"/>
    <p:sldId id="341" r:id="rId21"/>
    <p:sldId id="381" r:id="rId22"/>
    <p:sldId id="382" r:id="rId23"/>
    <p:sldId id="265" r:id="rId24"/>
    <p:sldId id="266" r:id="rId25"/>
    <p:sldId id="262" r:id="rId26"/>
    <p:sldId id="386" r:id="rId27"/>
    <p:sldId id="389" r:id="rId28"/>
    <p:sldId id="390" r:id="rId29"/>
    <p:sldId id="270" r:id="rId30"/>
    <p:sldId id="271" r:id="rId31"/>
    <p:sldId id="272" r:id="rId32"/>
    <p:sldId id="357" r:id="rId33"/>
    <p:sldId id="358" r:id="rId34"/>
    <p:sldId id="273" r:id="rId35"/>
    <p:sldId id="383" r:id="rId36"/>
    <p:sldId id="274" r:id="rId37"/>
    <p:sldId id="275" r:id="rId38"/>
    <p:sldId id="384" r:id="rId39"/>
    <p:sldId id="385" r:id="rId40"/>
    <p:sldId id="285" r:id="rId41"/>
    <p:sldId id="288" r:id="rId42"/>
    <p:sldId id="372" r:id="rId43"/>
    <p:sldId id="373" r:id="rId44"/>
    <p:sldId id="289" r:id="rId45"/>
    <p:sldId id="290" r:id="rId46"/>
    <p:sldId id="363" r:id="rId47"/>
    <p:sldId id="364" r:id="rId48"/>
    <p:sldId id="286" r:id="rId49"/>
    <p:sldId id="287" r:id="rId50"/>
    <p:sldId id="367" r:id="rId51"/>
    <p:sldId id="291" r:id="rId52"/>
    <p:sldId id="292" r:id="rId53"/>
    <p:sldId id="293" r:id="rId54"/>
    <p:sldId id="334" r:id="rId55"/>
    <p:sldId id="335" r:id="rId56"/>
    <p:sldId id="336" r:id="rId57"/>
    <p:sldId id="361" r:id="rId58"/>
    <p:sldId id="362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299" r:id="rId69"/>
    <p:sldId id="300" r:id="rId70"/>
    <p:sldId id="301" r:id="rId71"/>
    <p:sldId id="368" r:id="rId72"/>
    <p:sldId id="369" r:id="rId73"/>
    <p:sldId id="370" r:id="rId74"/>
    <p:sldId id="371" r:id="rId75"/>
    <p:sldId id="312" r:id="rId76"/>
    <p:sldId id="313" r:id="rId77"/>
    <p:sldId id="323" r:id="rId78"/>
    <p:sldId id="324" r:id="rId79"/>
    <p:sldId id="321" r:id="rId80"/>
    <p:sldId id="322" r:id="rId81"/>
    <p:sldId id="325" r:id="rId82"/>
    <p:sldId id="326" r:id="rId83"/>
    <p:sldId id="320" r:id="rId84"/>
    <p:sldId id="327" r:id="rId8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9"/>
    <p:restoredTop sz="94647"/>
  </p:normalViewPr>
  <p:slideViewPr>
    <p:cSldViewPr snapToGrid="0" snapToObjects="1">
      <p:cViewPr varScale="1">
        <p:scale>
          <a:sx n="142" d="100"/>
          <a:sy n="142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4A84-7C2D-1340-98C9-86722866AACB}" type="datetimeFigureOut">
              <a:rPr kumimoji="1" lang="zh-CN" altLang="en-US" smtClean="0"/>
              <a:t>2018/2/9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403FBE9-CFE2-C647-B620-915BFD2809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0540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4A84-7C2D-1340-98C9-86722866AACB}" type="datetimeFigureOut">
              <a:rPr kumimoji="1" lang="zh-CN" altLang="en-US" smtClean="0"/>
              <a:t>2018/2/9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403FBE9-CFE2-C647-B620-915BFD2809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624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4A84-7C2D-1340-98C9-86722866AACB}" type="datetimeFigureOut">
              <a:rPr kumimoji="1" lang="zh-CN" altLang="en-US" smtClean="0"/>
              <a:t>2018/2/9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403FBE9-CFE2-C647-B620-915BFD28099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3714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4A84-7C2D-1340-98C9-86722866AACB}" type="datetimeFigureOut">
              <a:rPr kumimoji="1" lang="zh-CN" altLang="en-US" smtClean="0"/>
              <a:t>2018/2/9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403FBE9-CFE2-C647-B620-915BFD2809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043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4A84-7C2D-1340-98C9-86722866AACB}" type="datetimeFigureOut">
              <a:rPr kumimoji="1" lang="zh-CN" altLang="en-US" smtClean="0"/>
              <a:t>2018/2/9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403FBE9-CFE2-C647-B620-915BFD28099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7919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4A84-7C2D-1340-98C9-86722866AACB}" type="datetimeFigureOut">
              <a:rPr kumimoji="1" lang="zh-CN" altLang="en-US" smtClean="0"/>
              <a:t>2018/2/9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403FBE9-CFE2-C647-B620-915BFD2809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9962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4A84-7C2D-1340-98C9-86722866AACB}" type="datetimeFigureOut">
              <a:rPr kumimoji="1" lang="zh-CN" altLang="en-US" smtClean="0"/>
              <a:t>2018/2/9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3FBE9-CFE2-C647-B620-915BFD2809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5353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4A84-7C2D-1340-98C9-86722866AACB}" type="datetimeFigureOut">
              <a:rPr kumimoji="1" lang="zh-CN" altLang="en-US" smtClean="0"/>
              <a:t>2018/2/9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3FBE9-CFE2-C647-B620-915BFD2809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01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4A84-7C2D-1340-98C9-86722866AACB}" type="datetimeFigureOut">
              <a:rPr kumimoji="1" lang="zh-CN" altLang="en-US" smtClean="0"/>
              <a:t>2018/2/9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3FBE9-CFE2-C647-B620-915BFD2809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012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4A84-7C2D-1340-98C9-86722866AACB}" type="datetimeFigureOut">
              <a:rPr kumimoji="1" lang="zh-CN" altLang="en-US" smtClean="0"/>
              <a:t>2018/2/9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403FBE9-CFE2-C647-B620-915BFD2809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7198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4A84-7C2D-1340-98C9-86722866AACB}" type="datetimeFigureOut">
              <a:rPr kumimoji="1" lang="zh-CN" altLang="en-US" smtClean="0"/>
              <a:t>2018/2/9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403FBE9-CFE2-C647-B620-915BFD2809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311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4A84-7C2D-1340-98C9-86722866AACB}" type="datetimeFigureOut">
              <a:rPr kumimoji="1" lang="zh-CN" altLang="en-US" smtClean="0"/>
              <a:t>2018/2/9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403FBE9-CFE2-C647-B620-915BFD2809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508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4A84-7C2D-1340-98C9-86722866AACB}" type="datetimeFigureOut">
              <a:rPr kumimoji="1" lang="zh-CN" altLang="en-US" smtClean="0"/>
              <a:t>2018/2/9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3FBE9-CFE2-C647-B620-915BFD2809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774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4A84-7C2D-1340-98C9-86722866AACB}" type="datetimeFigureOut">
              <a:rPr kumimoji="1" lang="zh-CN" altLang="en-US" smtClean="0"/>
              <a:t>2018/2/9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3FBE9-CFE2-C647-B620-915BFD2809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306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4A84-7C2D-1340-98C9-86722866AACB}" type="datetimeFigureOut">
              <a:rPr kumimoji="1" lang="zh-CN" altLang="en-US" smtClean="0"/>
              <a:t>2018/2/9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3FBE9-CFE2-C647-B620-915BFD2809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564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4A84-7C2D-1340-98C9-86722866AACB}" type="datetimeFigureOut">
              <a:rPr kumimoji="1" lang="zh-CN" altLang="en-US" smtClean="0"/>
              <a:t>2018/2/9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403FBE9-CFE2-C647-B620-915BFD2809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0107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14A84-7C2D-1340-98C9-86722866AACB}" type="datetimeFigureOut">
              <a:rPr kumimoji="1" lang="zh-CN" altLang="en-US" smtClean="0"/>
              <a:t>2018/2/9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403FBE9-CFE2-C647-B620-915BFD2809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333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图论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xudyh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最短路</a:t>
            </a:r>
            <a:r>
              <a:rPr kumimoji="1" lang="en-US" altLang="zh-CN" dirty="0" smtClean="0"/>
              <a:t>(SSSP)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Dijkstra</a:t>
            </a:r>
            <a:r>
              <a:rPr kumimoji="1" lang="en-US" altLang="zh-CN" dirty="0" smtClean="0"/>
              <a:t>/Bellman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Ford</a:t>
            </a:r>
            <a:r>
              <a:rPr kumimoji="1" lang="zh-CN" altLang="en-US" dirty="0" smtClean="0"/>
              <a:t>算法</a:t>
            </a:r>
          </a:p>
          <a:p>
            <a:r>
              <a:rPr kumimoji="1" lang="zh-CN" altLang="en-US" dirty="0" smtClean="0"/>
              <a:t>时间复杂度</a:t>
            </a:r>
            <a:r>
              <a:rPr kumimoji="1" lang="en-US" altLang="zh-CN" dirty="0" smtClean="0"/>
              <a:t>O(m log n)</a:t>
            </a:r>
            <a:r>
              <a:rPr kumimoji="1" lang="zh-CN" altLang="en-US" dirty="0" smtClean="0"/>
              <a:t>或者</a:t>
            </a:r>
            <a:r>
              <a:rPr kumimoji="1" lang="en-US" altLang="zh-CN" dirty="0" smtClean="0"/>
              <a:t>O(nm)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613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华容道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在一个 </a:t>
            </a:r>
            <a:r>
              <a:rPr lang="en-US" altLang="zh-CN" dirty="0"/>
              <a:t>n*m </a:t>
            </a:r>
            <a:r>
              <a:rPr lang="zh-CN" altLang="en-US" dirty="0"/>
              <a:t>棋盘上有 </a:t>
            </a:r>
            <a:r>
              <a:rPr lang="en-US" altLang="zh-CN" dirty="0"/>
              <a:t>n*m </a:t>
            </a:r>
            <a:r>
              <a:rPr lang="zh-CN" altLang="en-US" dirty="0"/>
              <a:t>个格子，其中有且只有一个格子是空白的，其余 </a:t>
            </a:r>
            <a:r>
              <a:rPr lang="en-US" altLang="zh-CN" dirty="0"/>
              <a:t>n*m-1</a:t>
            </a:r>
            <a:r>
              <a:rPr lang="zh-CN" altLang="en-US" dirty="0"/>
              <a:t>个格子上每个格子上有一个棋子，每个棋子的大小都是 </a:t>
            </a:r>
            <a:r>
              <a:rPr lang="en-US" altLang="zh-CN" dirty="0"/>
              <a:t>1*1 </a:t>
            </a:r>
            <a:r>
              <a:rPr lang="zh-CN" altLang="en-US" dirty="0" smtClean="0"/>
              <a:t>的。</a:t>
            </a:r>
          </a:p>
          <a:p>
            <a:r>
              <a:rPr lang="zh-CN" altLang="en-US" dirty="0" smtClean="0"/>
              <a:t> </a:t>
            </a:r>
            <a:r>
              <a:rPr lang="zh-CN" altLang="en-US" dirty="0"/>
              <a:t>有些棋子是固定的，有些棋子则是可以移动</a:t>
            </a:r>
            <a:r>
              <a:rPr lang="zh-CN" altLang="en-US" dirty="0" smtClean="0"/>
              <a:t>的。</a:t>
            </a:r>
          </a:p>
          <a:p>
            <a:r>
              <a:rPr lang="zh-CN" altLang="en-US" dirty="0" smtClean="0"/>
              <a:t> </a:t>
            </a:r>
            <a:r>
              <a:rPr lang="zh-CN" altLang="en-US" dirty="0"/>
              <a:t>任何与空白的格子相邻（有公共的边）的格子上的棋子都可以移动到空白格子上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/>
              <a:t> </a:t>
            </a:r>
            <a:r>
              <a:rPr lang="zh-CN" altLang="en-US" dirty="0"/>
              <a:t>游戏的目的是把某个指定位置可以活动的棋子移动到目标位置</a:t>
            </a:r>
            <a:r>
              <a:rPr lang="zh-CN" altLang="en-US" dirty="0" smtClean="0"/>
              <a:t>。</a:t>
            </a:r>
          </a:p>
          <a:p>
            <a:r>
              <a:rPr lang="en-US" altLang="zh-CN" dirty="0" smtClean="0"/>
              <a:t>Q&lt;=500,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n,m</a:t>
            </a:r>
            <a:r>
              <a:rPr lang="en-US" altLang="zh-CN" dirty="0" smtClean="0"/>
              <a:t>&lt;=30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71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预处理每个点空格在周围的最短路。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70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Crossing the Desert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905000"/>
            <a:ext cx="8770938" cy="137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7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61587"/>
            <a:ext cx="10058400" cy="30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9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多点最短路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有一张</a:t>
            </a:r>
            <a:r>
              <a:rPr lang="en-US" altLang="zh-CN" dirty="0"/>
              <a:t>n</a:t>
            </a:r>
            <a:r>
              <a:rPr lang="zh-CN" altLang="en-US" dirty="0"/>
              <a:t>个点</a:t>
            </a:r>
            <a:r>
              <a:rPr lang="en-US" altLang="zh-CN" dirty="0"/>
              <a:t>m</a:t>
            </a:r>
            <a:r>
              <a:rPr lang="zh-CN" altLang="en-US" dirty="0"/>
              <a:t>条边的有向图，还有一个包含</a:t>
            </a:r>
            <a:r>
              <a:rPr lang="en-US" altLang="zh-CN" dirty="0"/>
              <a:t>k</a:t>
            </a:r>
            <a:r>
              <a:rPr lang="zh-CN" altLang="en-US" dirty="0"/>
              <a:t>个点的点集，求出这个点集中任意两点间最短路的</a:t>
            </a:r>
            <a:r>
              <a:rPr lang="zh-CN" altLang="en-US" dirty="0" smtClean="0"/>
              <a:t>最小值。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001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一些变种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边权是</a:t>
            </a:r>
            <a:r>
              <a:rPr kumimoji="1" lang="en-US" altLang="zh-CN" dirty="0" smtClean="0"/>
              <a:t>0/1</a:t>
            </a:r>
            <a:endParaRPr kumimoji="1" lang="zh-CN" altLang="en-US" dirty="0" smtClean="0"/>
          </a:p>
          <a:p>
            <a:r>
              <a:rPr kumimoji="1" lang="zh-CN" altLang="en-US" dirty="0" smtClean="0"/>
              <a:t>双端队列，如果是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在头部插入，否则在尾部插入。</a:t>
            </a:r>
          </a:p>
          <a:p>
            <a:r>
              <a:rPr kumimoji="1" lang="zh-CN" altLang="en-US" dirty="0" smtClean="0"/>
              <a:t>总长不超过</a:t>
            </a:r>
            <a:r>
              <a:rPr kumimoji="1" lang="en-US" altLang="zh-CN" dirty="0" smtClean="0"/>
              <a:t>W,</a:t>
            </a:r>
            <a:r>
              <a:rPr kumimoji="1" lang="zh-CN" altLang="en-US" dirty="0" smtClean="0"/>
              <a:t> 正权</a:t>
            </a:r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0..W</a:t>
            </a:r>
            <a:r>
              <a:rPr kumimoji="1" lang="zh-CN" altLang="en-US" dirty="0" smtClean="0"/>
              <a:t>的桶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链表维护这些点，时间复杂度</a:t>
            </a:r>
            <a:r>
              <a:rPr kumimoji="1" lang="en-US" altLang="zh-CN" dirty="0" smtClean="0"/>
              <a:t>O(</a:t>
            </a:r>
            <a:r>
              <a:rPr kumimoji="1" lang="en-US" altLang="zh-CN" dirty="0" err="1" smtClean="0"/>
              <a:t>m+W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。</a:t>
            </a:r>
          </a:p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Tracks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给定一片长方形的草地，有 </a:t>
            </a:r>
            <a:r>
              <a:rPr lang="en-US" altLang="zh-CN" dirty="0"/>
              <a:t>2 </a:t>
            </a:r>
            <a:r>
              <a:rPr lang="zh-CN" altLang="en-US" dirty="0"/>
              <a:t>种动物：兔子和狐狸。兔子走过草地会留下 </a:t>
            </a:r>
            <a:r>
              <a:rPr lang="en-US" altLang="zh-CN" dirty="0"/>
              <a:t>R </a:t>
            </a:r>
            <a:r>
              <a:rPr lang="zh-CN" altLang="en-US" dirty="0"/>
              <a:t>，狐狸走过草地会留下 </a:t>
            </a:r>
            <a:r>
              <a:rPr lang="en-US" altLang="zh-CN" dirty="0"/>
              <a:t>F </a:t>
            </a:r>
            <a:r>
              <a:rPr lang="zh-CN" altLang="en-US" dirty="0"/>
              <a:t>。每只动物从左上角进入草地，从右下角走出草地</a:t>
            </a:r>
            <a:r>
              <a:rPr lang="zh-CN" altLang="en-US" dirty="0" smtClean="0"/>
              <a:t>。</a:t>
            </a:r>
          </a:p>
          <a:p>
            <a:r>
              <a:rPr kumimoji="1" lang="zh-CN" altLang="en-US" dirty="0" smtClean="0"/>
              <a:t>现在给你动物留下的痕迹，问至少有多少个动物经过。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610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最短路径树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图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长这个样子→</a:t>
            </a:r>
            <a:r>
              <a:rPr kumimoji="1" lang="en-US" altLang="zh-CN" dirty="0" smtClean="0"/>
              <a:t>_</a:t>
            </a:r>
            <a:r>
              <a:rPr kumimoji="1" lang="zh-CN" altLang="en-US" dirty="0" smtClean="0"/>
              <a:t>→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098" y="1444065"/>
            <a:ext cx="28575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1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差分约束系统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根据最短路有不等式</a:t>
            </a:r>
            <a:r>
              <a:rPr kumimoji="1" lang="en-US" altLang="zh-CN" dirty="0" smtClean="0"/>
              <a:t>dis(v)&lt;=dis(u)+w(</a:t>
            </a:r>
            <a:r>
              <a:rPr kumimoji="1" lang="en-US" altLang="zh-CN" dirty="0" err="1" smtClean="0"/>
              <a:t>u,v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r>
              <a:rPr kumimoji="1" lang="zh-CN" altLang="en-US" dirty="0" smtClean="0"/>
              <a:t>恰好存在一个这样的</a:t>
            </a:r>
            <a:r>
              <a:rPr kumimoji="1" lang="en-US" altLang="zh-CN" dirty="0"/>
              <a:t>u</a:t>
            </a:r>
            <a:r>
              <a:rPr kumimoji="1" lang="zh-CN" altLang="en-US" dirty="0" smtClean="0"/>
              <a:t>满足条件。</a:t>
            </a:r>
          </a:p>
          <a:p>
            <a:r>
              <a:rPr kumimoji="1" lang="zh-CN" altLang="en-US" dirty="0" smtClean="0"/>
              <a:t>并且这样计算出来的</a:t>
            </a:r>
            <a:r>
              <a:rPr kumimoji="1" lang="en-US" altLang="zh-CN" dirty="0" smtClean="0"/>
              <a:t>dis(v)</a:t>
            </a:r>
            <a:r>
              <a:rPr kumimoji="1" lang="zh-CN" altLang="en-US" dirty="0" smtClean="0"/>
              <a:t>是最大的。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为什么</a:t>
            </a:r>
            <a:r>
              <a:rPr kumimoji="1" lang="en-US" altLang="zh-CN" dirty="0" smtClean="0"/>
              <a:t>?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对于一些</a:t>
            </a:r>
            <a:r>
              <a:rPr kumimoji="1" lang="en-US" altLang="zh-CN" dirty="0" smtClean="0"/>
              <a:t>s(v)&lt;=s(u)+w(</a:t>
            </a:r>
            <a:r>
              <a:rPr kumimoji="1" lang="en-US" altLang="zh-CN" dirty="0" err="1" smtClean="0"/>
              <a:t>u,v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的限制，可以类比最短路建图。</a:t>
            </a:r>
          </a:p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4978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遍历</a:t>
            </a:r>
          </a:p>
          <a:p>
            <a:r>
              <a:rPr kumimoji="1" lang="zh-CN" altLang="en-US" dirty="0" smtClean="0"/>
              <a:t>最短路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最小生成树</a:t>
            </a:r>
          </a:p>
          <a:p>
            <a:r>
              <a:rPr kumimoji="1" lang="zh-CN" altLang="en-US" dirty="0"/>
              <a:t>拓扑</a:t>
            </a:r>
            <a:r>
              <a:rPr kumimoji="1" lang="zh-CN" altLang="en-US" dirty="0" smtClean="0"/>
              <a:t>排序</a:t>
            </a:r>
          </a:p>
          <a:p>
            <a:r>
              <a:rPr kumimoji="1" lang="zh-CN" altLang="en-US" dirty="0" smtClean="0"/>
              <a:t>匹配</a:t>
            </a:r>
            <a:endParaRPr kumimoji="1" lang="zh-CN" altLang="en-US" dirty="0" smtClean="0"/>
          </a:p>
          <a:p>
            <a:r>
              <a:rPr kumimoji="1" lang="zh-CN" altLang="en-US" dirty="0" smtClean="0"/>
              <a:t>强联通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双</a:t>
            </a:r>
            <a:r>
              <a:rPr kumimoji="1" lang="zh-CN" altLang="en-US" dirty="0" smtClean="0"/>
              <a:t>联通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网络流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1767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差分约束系统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如何判断解唯一？</a:t>
            </a:r>
          </a:p>
          <a:p>
            <a:r>
              <a:rPr kumimoji="1" lang="zh-CN" altLang="en-US" dirty="0" smtClean="0"/>
              <a:t>对原图求一遍最短路。</a:t>
            </a:r>
          </a:p>
          <a:p>
            <a:r>
              <a:rPr kumimoji="1" lang="zh-CN" altLang="en-US" dirty="0" smtClean="0"/>
              <a:t>将原图取反，边权取反，求一遍最长路。</a:t>
            </a:r>
          </a:p>
          <a:p>
            <a:r>
              <a:rPr kumimoji="1" lang="zh-CN" altLang="en-US" dirty="0" smtClean="0"/>
              <a:t>一个标号对应的是能取到的最小值，一个是最大值。</a:t>
            </a:r>
          </a:p>
          <a:p>
            <a:r>
              <a:rPr kumimoji="1" lang="zh-CN" altLang="en-US" dirty="0" smtClean="0"/>
              <a:t>如果相同则解唯一。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6740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分糖果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有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个小朋友，每个小朋友要分到糖果。</a:t>
            </a:r>
          </a:p>
          <a:p>
            <a:r>
              <a:rPr lang="zh-CN" altLang="en-US" dirty="0" smtClean="0"/>
              <a:t>有</a:t>
            </a:r>
            <a:r>
              <a:rPr lang="en-US" altLang="zh-CN" dirty="0" smtClean="0"/>
              <a:t>k</a:t>
            </a:r>
            <a:r>
              <a:rPr lang="zh-CN" altLang="en-US" dirty="0" smtClean="0"/>
              <a:t>种关系，表示</a:t>
            </a:r>
            <a:r>
              <a:rPr lang="zh-CN" altLang="en-US" dirty="0"/>
              <a:t>第</a:t>
            </a:r>
            <a:r>
              <a:rPr lang="en-US" altLang="zh-CN" dirty="0"/>
              <a:t>A</a:t>
            </a:r>
            <a:r>
              <a:rPr lang="zh-CN" altLang="en-US" dirty="0"/>
              <a:t>个小朋友分到的糖果必须和第</a:t>
            </a:r>
            <a:r>
              <a:rPr lang="en-US" altLang="zh-CN" dirty="0"/>
              <a:t>B</a:t>
            </a:r>
            <a:r>
              <a:rPr lang="zh-CN" altLang="en-US" dirty="0"/>
              <a:t>个小朋友分到的</a:t>
            </a:r>
            <a:r>
              <a:rPr lang="zh-CN" altLang="en-US" dirty="0" smtClean="0"/>
              <a:t>糖果相等</a:t>
            </a:r>
            <a:r>
              <a:rPr lang="en-US" altLang="zh-CN" dirty="0" smtClean="0"/>
              <a:t>(&lt;,</a:t>
            </a:r>
            <a:r>
              <a:rPr lang="zh-CN" altLang="en-US" dirty="0" smtClean="0"/>
              <a:t> </a:t>
            </a:r>
            <a:r>
              <a:rPr lang="en-US" altLang="zh-CN" dirty="0" smtClean="0"/>
              <a:t>&lt;=,</a:t>
            </a:r>
            <a:r>
              <a:rPr lang="zh-CN" altLang="en-US" dirty="0" smtClean="0"/>
              <a:t> </a:t>
            </a:r>
            <a:r>
              <a:rPr lang="en-US" altLang="zh-CN" dirty="0" smtClean="0"/>
              <a:t>&gt;,</a:t>
            </a:r>
            <a:r>
              <a:rPr lang="zh-CN" altLang="en-US" dirty="0" smtClean="0"/>
              <a:t> </a:t>
            </a:r>
            <a:r>
              <a:rPr lang="en-US" altLang="zh-CN" dirty="0" smtClean="0"/>
              <a:t>&gt;=)</a:t>
            </a:r>
            <a:r>
              <a:rPr lang="zh-CN" altLang="en-US" dirty="0" smtClean="0"/>
              <a:t>。</a:t>
            </a:r>
          </a:p>
          <a:p>
            <a:r>
              <a:rPr lang="zh-CN" altLang="en-US" dirty="0"/>
              <a:t>至少需要准备多少个糖果，才能使得每个小朋友都能够分到糖果，并且满足小朋友们所有的要求。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9031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棋盘填数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有一个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的棋盘。每个数字有个上下界。</a:t>
            </a:r>
          </a:p>
          <a:p>
            <a:r>
              <a:rPr kumimoji="1" lang="zh-CN" altLang="en-US" dirty="0" smtClean="0"/>
              <a:t>同时还有一些要求：棋盘上相邻的两个数字的和</a:t>
            </a:r>
            <a:r>
              <a:rPr kumimoji="1" lang="en-US" altLang="zh-CN" dirty="0" smtClean="0"/>
              <a:t>&gt;=</a:t>
            </a:r>
            <a:r>
              <a:rPr kumimoji="1" lang="zh-CN" altLang="en-US" dirty="0" smtClean="0"/>
              <a:t>某个值或者</a:t>
            </a:r>
            <a:r>
              <a:rPr kumimoji="1" lang="en-US" altLang="zh-CN" dirty="0" smtClean="0"/>
              <a:t>&lt;=</a:t>
            </a:r>
            <a:r>
              <a:rPr kumimoji="1" lang="zh-CN" altLang="en-US" dirty="0" smtClean="0"/>
              <a:t>某个值。</a:t>
            </a:r>
          </a:p>
          <a:p>
            <a:r>
              <a:rPr kumimoji="1" lang="zh-CN" altLang="en-US" dirty="0" smtClean="0"/>
              <a:t>问是否存在一种填数方式满足条件。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1930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最短路</a:t>
            </a:r>
            <a:r>
              <a:rPr kumimoji="1" lang="en-US" altLang="zh-CN" dirty="0" smtClean="0"/>
              <a:t>(APSP)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Floyd</a:t>
            </a:r>
            <a:r>
              <a:rPr kumimoji="1" lang="zh-CN" altLang="en-US" dirty="0" smtClean="0"/>
              <a:t>算法</a:t>
            </a:r>
          </a:p>
          <a:p>
            <a:r>
              <a:rPr kumimoji="1" lang="en-US" altLang="zh-CN" dirty="0" smtClean="0"/>
              <a:t>O(n^3)</a:t>
            </a:r>
            <a:endParaRPr kumimoji="1" lang="zh-CN" altLang="en-US" dirty="0" smtClean="0"/>
          </a:p>
          <a:p>
            <a:r>
              <a:rPr kumimoji="1" lang="en-US" altLang="zh-CN" dirty="0" smtClean="0"/>
              <a:t>Johnson</a:t>
            </a:r>
            <a:r>
              <a:rPr kumimoji="1" lang="zh-CN" altLang="en-US" dirty="0" smtClean="0"/>
              <a:t>算法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负权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r>
              <a:rPr kumimoji="1" lang="en-US" altLang="zh-CN" dirty="0" smtClean="0"/>
              <a:t>O(nm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91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Johnson</a:t>
            </a:r>
            <a:r>
              <a:rPr kumimoji="1" lang="zh-CN" altLang="en-US" dirty="0" smtClean="0"/>
              <a:t>算法介绍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首先给图中每个点一个标号</a:t>
            </a:r>
            <a:r>
              <a:rPr kumimoji="1" lang="en-US" altLang="zh-CN" dirty="0" smtClean="0"/>
              <a:t>h(v),</a:t>
            </a:r>
            <a:r>
              <a:rPr kumimoji="1" lang="zh-CN" altLang="en-US" dirty="0" smtClean="0"/>
              <a:t> 把每条边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u,v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边权改成</a:t>
            </a:r>
            <a:r>
              <a:rPr kumimoji="1" lang="en-US" altLang="zh-CN" dirty="0" smtClean="0"/>
              <a:t>w(</a:t>
            </a:r>
            <a:r>
              <a:rPr kumimoji="1" lang="en-US" altLang="zh-CN" dirty="0" err="1" smtClean="0"/>
              <a:t>u,v</a:t>
            </a:r>
            <a:r>
              <a:rPr kumimoji="1" lang="en-US" altLang="zh-CN" dirty="0" smtClean="0"/>
              <a:t>)+h(u)-h(v)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对于</a:t>
            </a:r>
            <a:r>
              <a:rPr kumimoji="1" lang="en-US" altLang="zh-CN" dirty="0" smtClean="0"/>
              <a:t>s-t</a:t>
            </a:r>
            <a:r>
              <a:rPr kumimoji="1" lang="zh-CN" altLang="en-US" dirty="0" smtClean="0"/>
              <a:t>的一条路径</a:t>
            </a:r>
            <a:r>
              <a:rPr kumimoji="1" lang="en-US" altLang="zh-CN" dirty="0" smtClean="0"/>
              <a:t>p</a:t>
            </a:r>
            <a:r>
              <a:rPr kumimoji="1" lang="zh-CN" altLang="en-US" dirty="0" smtClean="0"/>
              <a:t>，权值为</a:t>
            </a:r>
          </a:p>
          <a:p>
            <a:endParaRPr kumimoji="1" lang="zh-CN" altLang="en-US" dirty="0"/>
          </a:p>
          <a:p>
            <a:r>
              <a:rPr kumimoji="1" lang="en-US" altLang="zh-CN" dirty="0" smtClean="0"/>
              <a:t>=</a:t>
            </a:r>
            <a:endParaRPr kumimoji="1" lang="zh-CN" altLang="en-US" dirty="0" smtClean="0"/>
          </a:p>
          <a:p>
            <a:r>
              <a:rPr kumimoji="1" lang="zh-CN" altLang="en-US" dirty="0" smtClean="0"/>
              <a:t>所以不会改变最短路。</a:t>
            </a:r>
          </a:p>
          <a:p>
            <a:r>
              <a:rPr kumimoji="1" lang="zh-CN" altLang="en-US" dirty="0" smtClean="0"/>
              <a:t>从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号点出发跑一遍最短路，记</a:t>
            </a:r>
            <a:r>
              <a:rPr kumimoji="1" lang="en-US" altLang="zh-CN" dirty="0" smtClean="0"/>
              <a:t>h(v)=dis(v)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由不等式可以得到</a:t>
            </a:r>
            <a:r>
              <a:rPr kumimoji="1" lang="en-US" altLang="zh-CN" dirty="0" smtClean="0"/>
              <a:t>dis(u)+w(</a:t>
            </a:r>
            <a:r>
              <a:rPr kumimoji="1" lang="en-US" altLang="zh-CN" dirty="0" err="1" smtClean="0"/>
              <a:t>u,v</a:t>
            </a:r>
            <a:r>
              <a:rPr kumimoji="1" lang="en-US" altLang="zh-CN" dirty="0" smtClean="0"/>
              <a:t>)&gt;=dis(v)</a:t>
            </a:r>
            <a:r>
              <a:rPr kumimoji="1" lang="zh-CN" altLang="en-US" dirty="0" smtClean="0"/>
              <a:t>，也就是改完之后边权非负。</a:t>
            </a:r>
          </a:p>
          <a:p>
            <a:r>
              <a:rPr kumimoji="1" lang="zh-CN" altLang="en-US" dirty="0" smtClean="0"/>
              <a:t>之后可以每个点用</a:t>
            </a:r>
            <a:r>
              <a:rPr kumimoji="1" lang="en-US" altLang="zh-CN" dirty="0" err="1" smtClean="0"/>
              <a:t>Dijkstra</a:t>
            </a:r>
            <a:r>
              <a:rPr kumimoji="1" lang="zh-CN" altLang="en-US" dirty="0" smtClean="0"/>
              <a:t>跑。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506" y="2896074"/>
            <a:ext cx="7462744" cy="3635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506" y="3315472"/>
            <a:ext cx="4303059" cy="3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8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最小生成树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Prim/</a:t>
            </a:r>
            <a:r>
              <a:rPr kumimoji="1" lang="en-US" altLang="zh-CN" dirty="0" err="1" smtClean="0"/>
              <a:t>Kruskal</a:t>
            </a:r>
            <a:endParaRPr kumimoji="1" lang="zh-CN" altLang="en-US" dirty="0" smtClean="0"/>
          </a:p>
          <a:p>
            <a:r>
              <a:rPr kumimoji="1" lang="en-US" altLang="zh-CN" dirty="0" smtClean="0"/>
              <a:t>O(n^2)/O(m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710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Borůvka</a:t>
            </a:r>
            <a:r>
              <a:rPr lang="zh-CN" altLang="en-US" dirty="0" smtClean="0"/>
              <a:t>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一开始每个连通分量是一个点本身。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每轮每个连通分量选择和其他连通分量相连的最小的边，然后合并。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时间复杂度</a:t>
            </a:r>
            <a:r>
              <a:rPr kumimoji="1" lang="en-US" altLang="zh-CN" dirty="0" smtClean="0"/>
              <a:t>O(E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V)</a:t>
            </a:r>
          </a:p>
          <a:p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625" y="3573422"/>
            <a:ext cx="2904564" cy="24616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083" y="3643033"/>
            <a:ext cx="2731247" cy="239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94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Hangar </a:t>
            </a:r>
            <a:r>
              <a:rPr lang="en-US" altLang="zh-CN" dirty="0" smtClean="0"/>
              <a:t>Hurdles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(CERC</a:t>
            </a:r>
            <a:r>
              <a:rPr lang="zh-CN" altLang="en-US" dirty="0" smtClean="0"/>
              <a:t> </a:t>
            </a:r>
            <a:r>
              <a:rPr lang="en-US" altLang="zh-CN" dirty="0" smtClean="0"/>
              <a:t>16)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有一个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的网格图，上面有些格子可行，有些格子是障碍。</a:t>
            </a:r>
          </a:p>
          <a:p>
            <a:r>
              <a:rPr kumimoji="1" lang="zh-CN" altLang="en-US" dirty="0" smtClean="0"/>
              <a:t>想把一个正方形箱子从</a:t>
            </a:r>
            <a:r>
              <a:rPr kumimoji="1" lang="en-US" altLang="zh-CN" dirty="0" smtClean="0"/>
              <a:t>(r1,c1)</a:t>
            </a:r>
            <a:r>
              <a:rPr kumimoji="1" lang="zh-CN" altLang="en-US" dirty="0" smtClean="0"/>
              <a:t>推到</a:t>
            </a:r>
            <a:r>
              <a:rPr kumimoji="1" lang="en-US" altLang="zh-CN" dirty="0" smtClean="0"/>
              <a:t>(r2,c2)</a:t>
            </a:r>
            <a:r>
              <a:rPr kumimoji="1" lang="zh-CN" altLang="en-US" dirty="0" smtClean="0"/>
              <a:t>，问箱子最大的大小。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6815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首先从障碍开始</a:t>
            </a:r>
            <a:r>
              <a:rPr kumimoji="1" lang="en-US" altLang="zh-CN" dirty="0" err="1" smtClean="0"/>
              <a:t>bfs</a:t>
            </a:r>
            <a:r>
              <a:rPr kumimoji="1" lang="zh-CN" altLang="en-US" dirty="0" smtClean="0"/>
              <a:t>，求出每个格子最近的障碍。</a:t>
            </a:r>
          </a:p>
          <a:p>
            <a:r>
              <a:rPr kumimoji="1" lang="zh-CN" altLang="en-US" dirty="0" smtClean="0"/>
              <a:t>然后变成了求一条路径，使得路径上的最小值最大。</a:t>
            </a:r>
          </a:p>
          <a:p>
            <a:r>
              <a:rPr kumimoji="1" lang="zh-CN" altLang="en-US" dirty="0" smtClean="0"/>
              <a:t>求最大生成树，然后在上面倍增询问即可。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417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最小瓶颈生成树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使得生成树树上最大边权值最小。</a:t>
            </a:r>
          </a:p>
          <a:p>
            <a:r>
              <a:rPr kumimoji="1" lang="zh-CN" altLang="en-US" dirty="0" smtClean="0"/>
              <a:t>方法</a:t>
            </a:r>
            <a:r>
              <a:rPr kumimoji="1" lang="en-US" altLang="zh-CN" dirty="0" smtClean="0"/>
              <a:t>1:</a:t>
            </a:r>
            <a:r>
              <a:rPr kumimoji="1" lang="zh-CN" altLang="en-US" dirty="0" smtClean="0"/>
              <a:t> 最小生成树一定是最小瓶颈生成树。</a:t>
            </a:r>
          </a:p>
          <a:p>
            <a:r>
              <a:rPr kumimoji="1" lang="zh-CN" altLang="en-US" dirty="0" smtClean="0"/>
              <a:t>方法</a:t>
            </a:r>
            <a:r>
              <a:rPr kumimoji="1" lang="en-US" altLang="zh-CN" dirty="0" smtClean="0"/>
              <a:t>2:</a:t>
            </a:r>
            <a:r>
              <a:rPr kumimoji="1" lang="zh-CN" altLang="en-US" dirty="0" smtClean="0"/>
              <a:t> 二分答案，看点是否连通。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751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遍历</a:t>
            </a:r>
            <a:r>
              <a:rPr kumimoji="1" lang="en-US" altLang="zh-CN" dirty="0" smtClean="0"/>
              <a:t>(DFS/BFS)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好像编不出什么要讲的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520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最小瓶颈生成树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类比找第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大值的方法，首先随机一个边权</a:t>
            </a:r>
            <a:r>
              <a:rPr kumimoji="1" lang="en-US" altLang="zh-CN" dirty="0" smtClean="0"/>
              <a:t>w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然后将不超过这个边权的边加入，遍历这张图。</a:t>
            </a:r>
          </a:p>
          <a:p>
            <a:r>
              <a:rPr kumimoji="1" lang="zh-CN" altLang="en-US" dirty="0" smtClean="0"/>
              <a:t>如果图连通，那么瓶颈不超过</a:t>
            </a:r>
            <a:r>
              <a:rPr kumimoji="1" lang="en-US" altLang="zh-CN" dirty="0" smtClean="0"/>
              <a:t>w</a:t>
            </a:r>
            <a:r>
              <a:rPr kumimoji="1" lang="zh-CN" altLang="en-US" dirty="0" smtClean="0"/>
              <a:t>，于是只需考虑边权不超过</a:t>
            </a:r>
            <a:r>
              <a:rPr kumimoji="1" lang="en-US" altLang="zh-CN" dirty="0" smtClean="0"/>
              <a:t>w</a:t>
            </a:r>
            <a:r>
              <a:rPr kumimoji="1" lang="zh-CN" altLang="en-US" dirty="0" smtClean="0"/>
              <a:t>的边。</a:t>
            </a:r>
          </a:p>
          <a:p>
            <a:r>
              <a:rPr kumimoji="1" lang="zh-CN" altLang="en-US" dirty="0" smtClean="0"/>
              <a:t>否则将这些连通点缩起来，考虑边权大于</a:t>
            </a:r>
            <a:r>
              <a:rPr kumimoji="1" lang="en-US" altLang="zh-CN" dirty="0" smtClean="0"/>
              <a:t>w</a:t>
            </a:r>
            <a:r>
              <a:rPr kumimoji="1" lang="zh-CN" altLang="en-US" dirty="0" smtClean="0"/>
              <a:t>的边。</a:t>
            </a:r>
          </a:p>
          <a:p>
            <a:r>
              <a:rPr kumimoji="1" lang="zh-CN" altLang="en-US" dirty="0" smtClean="0"/>
              <a:t>每次将问题的规模缩小至一半。</a:t>
            </a:r>
          </a:p>
          <a:p>
            <a:r>
              <a:rPr kumimoji="1" lang="zh-CN" altLang="en-US" dirty="0" smtClean="0"/>
              <a:t>期望时间复杂度</a:t>
            </a:r>
            <a:r>
              <a:rPr kumimoji="1" lang="en-US" altLang="zh-CN" dirty="0" smtClean="0"/>
              <a:t>O(m)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18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最小直径生成树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绝对中心的最短路树。</a:t>
            </a:r>
          </a:p>
          <a:p>
            <a:r>
              <a:rPr kumimoji="1" lang="zh-CN" altLang="en-US" dirty="0" smtClean="0"/>
              <a:t>如何证明</a:t>
            </a:r>
            <a:r>
              <a:rPr kumimoji="1" lang="en-US" altLang="zh-CN" dirty="0" smtClean="0"/>
              <a:t>?</a:t>
            </a:r>
            <a:endParaRPr kumimoji="1" lang="zh-CN" altLang="en-US" dirty="0" smtClean="0"/>
          </a:p>
          <a:p>
            <a:r>
              <a:rPr kumimoji="1" lang="zh-CN" altLang="en-US" dirty="0" smtClean="0"/>
              <a:t>注意一棵树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有直径为半径的两倍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对绝对中心来说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如果最小直径生成树</a:t>
            </a:r>
            <a:r>
              <a:rPr kumimoji="1" lang="en-US" altLang="zh-CN" dirty="0" smtClean="0"/>
              <a:t>T’</a:t>
            </a:r>
            <a:r>
              <a:rPr kumimoji="1" lang="zh-CN" altLang="en-US" dirty="0" smtClean="0"/>
              <a:t>不包含绝对中心，那么取</a:t>
            </a:r>
            <a:r>
              <a:rPr kumimoji="1" lang="en-US" altLang="zh-CN" dirty="0" smtClean="0"/>
              <a:t>T’</a:t>
            </a:r>
            <a:r>
              <a:rPr kumimoji="1" lang="zh-CN" altLang="en-US" dirty="0" smtClean="0"/>
              <a:t>的绝对中心</a:t>
            </a:r>
            <a:r>
              <a:rPr kumimoji="1" lang="en-US" altLang="zh-CN" dirty="0" smtClean="0"/>
              <a:t>v</a:t>
            </a:r>
            <a:r>
              <a:rPr kumimoji="1" lang="zh-CN" altLang="en-US" dirty="0" smtClean="0"/>
              <a:t>，显然矛盾。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555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 Friends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个数，两个数连边的费用为</a:t>
            </a:r>
            <a:r>
              <a:rPr kumimoji="1" lang="en-US" altLang="zh-CN" dirty="0" err="1" smtClean="0"/>
              <a:t>xor</a:t>
            </a:r>
            <a:r>
              <a:rPr kumimoji="1" lang="zh-CN" altLang="en-US" dirty="0" smtClean="0"/>
              <a:t>，问最小生成树。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6808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对这些树建一棵</a:t>
            </a:r>
            <a:r>
              <a:rPr kumimoji="1" lang="en-US" altLang="zh-CN" dirty="0" err="1" smtClean="0"/>
              <a:t>Trie</a:t>
            </a:r>
            <a:r>
              <a:rPr kumimoji="1" lang="zh-CN" altLang="en-US" dirty="0" smtClean="0"/>
              <a:t>，由于</a:t>
            </a:r>
            <a:r>
              <a:rPr kumimoji="1" lang="en-US" altLang="zh-CN" dirty="0" err="1" smtClean="0"/>
              <a:t>Kruskal</a:t>
            </a:r>
            <a:r>
              <a:rPr kumimoji="1" lang="zh-CN" altLang="en-US" dirty="0" smtClean="0"/>
              <a:t>算法，尽量合并</a:t>
            </a:r>
            <a:r>
              <a:rPr kumimoji="1" lang="en-US" altLang="zh-CN" dirty="0" err="1" smtClean="0"/>
              <a:t>xor</a:t>
            </a:r>
            <a:r>
              <a:rPr kumimoji="1" lang="zh-CN" altLang="en-US" dirty="0" smtClean="0"/>
              <a:t>小的。</a:t>
            </a:r>
          </a:p>
          <a:p>
            <a:r>
              <a:rPr kumimoji="1" lang="zh-CN" altLang="en-US" dirty="0" smtClean="0"/>
              <a:t>所以对一棵</a:t>
            </a:r>
            <a:r>
              <a:rPr kumimoji="1" lang="en-US" altLang="zh-CN" dirty="0" err="1" smtClean="0"/>
              <a:t>Trie</a:t>
            </a:r>
            <a:r>
              <a:rPr kumimoji="1" lang="zh-CN" altLang="en-US" dirty="0" smtClean="0"/>
              <a:t>，只要合并左右子树即可，也就是找出两组数里面</a:t>
            </a:r>
            <a:r>
              <a:rPr kumimoji="1" lang="en-US" altLang="zh-CN" dirty="0" err="1" smtClean="0"/>
              <a:t>xor</a:t>
            </a:r>
            <a:r>
              <a:rPr kumimoji="1" lang="zh-CN" altLang="en-US" dirty="0" smtClean="0"/>
              <a:t>最小的。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5031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拓扑排序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每次去掉图中入度为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的点。</a:t>
            </a:r>
          </a:p>
          <a:p>
            <a:r>
              <a:rPr kumimoji="1" lang="zh-CN" altLang="en-US" dirty="0" smtClean="0"/>
              <a:t>时间复杂度</a:t>
            </a:r>
            <a:r>
              <a:rPr kumimoji="1" lang="en-US" altLang="zh-CN" dirty="0" smtClean="0"/>
              <a:t>O(</a:t>
            </a:r>
            <a:r>
              <a:rPr kumimoji="1" lang="en-US" altLang="zh-CN" dirty="0" err="1" smtClean="0"/>
              <a:t>n+m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如果最后不为空集那么这个图不为</a:t>
            </a:r>
            <a:r>
              <a:rPr kumimoji="1" lang="en-US" altLang="zh-CN" dirty="0" smtClean="0"/>
              <a:t>DAG</a:t>
            </a:r>
            <a:r>
              <a:rPr kumimoji="1" lang="zh-CN" altLang="en-US" dirty="0" smtClean="0"/>
              <a:t>。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为什么</a:t>
            </a:r>
            <a:r>
              <a:rPr kumimoji="1" lang="en-US" altLang="zh-CN" dirty="0" smtClean="0"/>
              <a:t>?)</a:t>
            </a:r>
            <a:endParaRPr kumimoji="1" lang="zh-CN" altLang="en-US" dirty="0" smtClean="0"/>
          </a:p>
          <a:p>
            <a:r>
              <a:rPr kumimoji="1" lang="zh-CN" altLang="en-US" dirty="0" smtClean="0"/>
              <a:t>否则每个点入度不为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，即每个点可以选择一个前趋，沿着前趋走根据抽屉原理一定能找到相同点，也就是一个环。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26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字典序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有若干个单词，对于每一个单词，问能否确定一个字母表的顺序使得它成为字典序最小的。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7425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字典序最小的拓扑序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每个点有不同的标号，要使得拓扑序最小。</a:t>
            </a:r>
          </a:p>
          <a:p>
            <a:r>
              <a:rPr kumimoji="1" lang="zh-CN" altLang="en-US" dirty="0" smtClean="0"/>
              <a:t>将拓扑排序的队列改成优先队列即可。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03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最小拓扑序的一个变种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使得最后的拓扑序中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的位置尽量靠前，如果相同比较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的位置，依次类推。</a:t>
            </a:r>
          </a:p>
          <a:p>
            <a:r>
              <a:rPr kumimoji="1" lang="zh-CN" altLang="en-US" dirty="0" smtClean="0"/>
              <a:t>首先考虑如何求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最早出现的位置，可以将原图反向，然后每次弹除了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之外的元素，直到队列只剩下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为止。</a:t>
            </a:r>
          </a:p>
          <a:p>
            <a:r>
              <a:rPr kumimoji="1" lang="zh-CN" altLang="en-US" dirty="0" smtClean="0"/>
              <a:t>这是反图中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的最晚的出现的位置，也就是原图中最早的。</a:t>
            </a:r>
          </a:p>
          <a:p>
            <a:r>
              <a:rPr kumimoji="1" lang="zh-CN" altLang="en-US" dirty="0" smtClean="0"/>
              <a:t>根据是否在队列里，这个图被分成两部分，在对应的图中用同样的方法处理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，依次类推。</a:t>
            </a:r>
          </a:p>
          <a:p>
            <a:r>
              <a:rPr kumimoji="1" lang="zh-CN" altLang="en-US" dirty="0" smtClean="0"/>
              <a:t>容易发现每次找尽量大的元素出队，能完成上述的过程。</a:t>
            </a:r>
          </a:p>
          <a:p>
            <a:r>
              <a:rPr kumimoji="1" lang="zh-CN" altLang="en-US" dirty="0" smtClean="0"/>
              <a:t>所以等价于反图最大字典序。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95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zh-CN" dirty="0"/>
              <a:t>Ogród </a:t>
            </a:r>
            <a:r>
              <a:rPr lang="pl-PL" altLang="zh-CN" dirty="0" smtClean="0"/>
              <a:t>zoologiczny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你有一个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个点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条边的平面图。</a:t>
            </a:r>
          </a:p>
          <a:p>
            <a:r>
              <a:rPr kumimoji="1" lang="zh-CN" altLang="en-US" dirty="0" smtClean="0"/>
              <a:t>有</a:t>
            </a:r>
            <a:r>
              <a:rPr kumimoji="1" lang="en-US" altLang="zh-CN" dirty="0" smtClean="0"/>
              <a:t>q</a:t>
            </a:r>
            <a:r>
              <a:rPr kumimoji="1" lang="zh-CN" altLang="en-US" dirty="0" smtClean="0"/>
              <a:t>个询问，每个询问给出其中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个点，问图中仅保留这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个点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和这些点之间的边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形成的连通块区域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不包括无穷域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。</a:t>
            </a:r>
          </a:p>
          <a:p>
            <a:r>
              <a:rPr kumimoji="1" lang="en-US" altLang="zh-CN" dirty="0"/>
              <a:t>n</a:t>
            </a:r>
            <a:r>
              <a:rPr kumimoji="1" lang="en-US" altLang="zh-CN" dirty="0" smtClean="0"/>
              <a:t>&lt;=5e4,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m&lt;=2e5,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q&lt;=1e6,</a:t>
            </a:r>
            <a:r>
              <a:rPr kumimoji="1" lang="zh-CN" altLang="en-US" dirty="0"/>
              <a:t> ∑</a:t>
            </a:r>
            <a:r>
              <a:rPr kumimoji="1" lang="en-US" altLang="zh-CN" dirty="0" smtClean="0"/>
              <a:t>k&lt;=5e6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9765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首先注意到平面图的边数不超过</a:t>
            </a:r>
            <a:r>
              <a:rPr kumimoji="1" lang="en-US" altLang="zh-CN" dirty="0" smtClean="0"/>
              <a:t>3n-6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同时考虑生成树，域的个数为非树边个数。</a:t>
            </a:r>
          </a:p>
          <a:p>
            <a:r>
              <a:rPr kumimoji="1" lang="zh-CN" altLang="en-US" dirty="0" smtClean="0"/>
              <a:t>于是我们只要统计每组询问有多少边即可。</a:t>
            </a:r>
          </a:p>
          <a:p>
            <a:r>
              <a:rPr kumimoji="1" lang="zh-CN" altLang="en-US" dirty="0" smtClean="0"/>
              <a:t>每次删除图中度数不超过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的顶点，将图中的边定向。</a:t>
            </a:r>
          </a:p>
          <a:p>
            <a:r>
              <a:rPr kumimoji="1" lang="zh-CN" altLang="en-US" dirty="0" smtClean="0"/>
              <a:t>于是查询不超过</a:t>
            </a:r>
            <a:r>
              <a:rPr kumimoji="1" lang="en-US" altLang="zh-CN" dirty="0" smtClean="0"/>
              <a:t>6k</a:t>
            </a:r>
            <a:r>
              <a:rPr kumimoji="1" lang="zh-CN" altLang="en-US" dirty="0" smtClean="0"/>
              <a:t>条边。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1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二分图判定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10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匹配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这里只讨论二分图。</a:t>
            </a:r>
          </a:p>
          <a:p>
            <a:r>
              <a:rPr kumimoji="1" lang="zh-CN" altLang="en-US" dirty="0" smtClean="0"/>
              <a:t>最大匹配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lang="en-US" altLang="zh-CN" dirty="0" smtClean="0"/>
              <a:t>Hungarian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Hopcroft</a:t>
            </a:r>
            <a:r>
              <a:rPr kumimoji="1" lang="en-US" altLang="zh-CN" dirty="0" smtClean="0"/>
              <a:t>-Karp/</a:t>
            </a:r>
            <a:r>
              <a:rPr kumimoji="1" lang="en-US" altLang="zh-CN" dirty="0" err="1" smtClean="0"/>
              <a:t>Dinic</a:t>
            </a:r>
            <a:endParaRPr kumimoji="1" lang="zh-CN" altLang="en-US" dirty="0" smtClean="0"/>
          </a:p>
          <a:p>
            <a:r>
              <a:rPr kumimoji="1" lang="zh-CN" altLang="en-US" dirty="0" smtClean="0"/>
              <a:t>最大权匹配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KM/</a:t>
            </a:r>
            <a:r>
              <a:rPr kumimoji="1" lang="zh-CN" altLang="en-US" dirty="0" smtClean="0"/>
              <a:t>费用流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014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Hall’s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marriage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theorem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对于一个二分图</a:t>
            </a:r>
            <a:r>
              <a:rPr kumimoji="1" lang="en-US" altLang="zh-CN" dirty="0" smtClean="0"/>
              <a:t>G=(X,Y,E)</a:t>
            </a:r>
            <a:r>
              <a:rPr kumimoji="1" lang="zh-CN" altLang="en-US" dirty="0" smtClean="0"/>
              <a:t>，记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为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的一个子集，</a:t>
            </a:r>
            <a:r>
              <a:rPr kumimoji="1" lang="en-US" altLang="zh-CN" dirty="0" smtClean="0"/>
              <a:t>N(S)</a:t>
            </a:r>
            <a:r>
              <a:rPr kumimoji="1" lang="zh-CN" altLang="en-US" dirty="0" smtClean="0"/>
              <a:t>为所有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中所有点邻居的并集。</a:t>
            </a:r>
          </a:p>
          <a:p>
            <a:r>
              <a:rPr kumimoji="1" lang="zh-CN" altLang="en-US" dirty="0" smtClean="0"/>
              <a:t>一个图有完备匹配当且仅当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的所有子集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都有</a:t>
            </a:r>
            <a:r>
              <a:rPr kumimoji="1" lang="en-US" altLang="zh-CN" dirty="0" smtClean="0"/>
              <a:t>|S|&lt;=|N(S)|</a:t>
            </a:r>
            <a:endParaRPr kumimoji="1" lang="zh-CN" altLang="en-US" dirty="0" smtClean="0"/>
          </a:p>
          <a:p>
            <a:r>
              <a:rPr kumimoji="1" lang="zh-CN" altLang="en-US" dirty="0" smtClean="0"/>
              <a:t>对一般图的推广</a:t>
            </a:r>
            <a:r>
              <a:rPr kumimoji="1" lang="en-US" altLang="zh-CN" dirty="0" smtClean="0"/>
              <a:t>: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推论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每个正则二分图都有完备匹配。</a:t>
            </a:r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397" y="3315694"/>
            <a:ext cx="7810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3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Revmatching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(TCO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2015</a:t>
            </a:r>
            <a:r>
              <a:rPr lang="zh-CN" altLang="en-US" dirty="0" smtClean="0"/>
              <a:t> </a:t>
            </a:r>
            <a:r>
              <a:rPr lang="en-US" altLang="zh-CN" dirty="0" smtClean="0"/>
              <a:t>1A</a:t>
            </a:r>
            <a:r>
              <a:rPr lang="zh-CN" altLang="en-US" dirty="0" smtClean="0"/>
              <a:t> </a:t>
            </a:r>
            <a:r>
              <a:rPr lang="en-US" altLang="zh-CN" dirty="0" smtClean="0"/>
              <a:t>Hard)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给定一个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个点的二分图，每条边有一个边权。</a:t>
            </a:r>
          </a:p>
          <a:p>
            <a:r>
              <a:rPr kumimoji="1" lang="zh-CN" altLang="en-US" dirty="0" smtClean="0"/>
              <a:t>找到一个边权和最小的边集，使得删掉这个边集之后不存在完备匹配。</a:t>
            </a:r>
          </a:p>
          <a:p>
            <a:r>
              <a:rPr kumimoji="1" lang="en-US" altLang="zh-CN" dirty="0"/>
              <a:t>n</a:t>
            </a:r>
            <a:r>
              <a:rPr kumimoji="1" lang="en-US" altLang="zh-CN" dirty="0" smtClean="0"/>
              <a:t>&lt;=20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135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根据</a:t>
            </a:r>
            <a:r>
              <a:rPr kumimoji="1" lang="en-US" altLang="zh-CN" dirty="0" smtClean="0"/>
              <a:t>Hall</a:t>
            </a:r>
            <a:r>
              <a:rPr kumimoji="1" lang="zh-CN" altLang="en-US" dirty="0" smtClean="0"/>
              <a:t>定理，只要存在一个集合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，使得</a:t>
            </a:r>
            <a:r>
              <a:rPr kumimoji="1" lang="en-US" altLang="zh-CN" dirty="0" smtClean="0"/>
              <a:t>|N(S)|&lt;|S|</a:t>
            </a:r>
            <a:r>
              <a:rPr kumimoji="1" lang="zh-CN" altLang="en-US" dirty="0" smtClean="0"/>
              <a:t>，则不存在完备匹配。</a:t>
            </a:r>
          </a:p>
          <a:p>
            <a:r>
              <a:rPr kumimoji="1" lang="zh-CN" altLang="en-US" dirty="0" smtClean="0"/>
              <a:t>于是我们枚举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集合，然后贪心删除边集使得</a:t>
            </a:r>
            <a:r>
              <a:rPr kumimoji="1" lang="en-US" altLang="zh-CN" dirty="0" smtClean="0"/>
              <a:t>|N(S)|&lt;|S|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39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Kőnig's</a:t>
            </a:r>
            <a:r>
              <a:rPr lang="en-US" altLang="zh-CN" dirty="0"/>
              <a:t> </a:t>
            </a:r>
            <a:r>
              <a:rPr lang="en-US" altLang="zh-CN" dirty="0" smtClean="0"/>
              <a:t>theorem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最小点覆盖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最大匹配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与最大流最小割定理等价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r>
              <a:rPr kumimoji="1" lang="zh-CN" altLang="en-US" dirty="0" smtClean="0"/>
              <a:t>最大独立集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点数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最大匹配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独立集为点覆盖的补集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r>
              <a:rPr kumimoji="1" lang="zh-CN" altLang="en-US" dirty="0" smtClean="0"/>
              <a:t>最小边覆盖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最大独立集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独立集中每个点需要一条边去覆盖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21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DAG</a:t>
            </a:r>
            <a:r>
              <a:rPr kumimoji="1" lang="zh-CN" altLang="en-US" dirty="0" smtClean="0"/>
              <a:t>最小路径覆盖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覆盖所有的边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每条边下界设为</a:t>
            </a:r>
            <a:r>
              <a:rPr kumimoji="1" lang="en-US" altLang="zh-CN" dirty="0" smtClean="0"/>
              <a:t>1,</a:t>
            </a:r>
            <a:r>
              <a:rPr kumimoji="1" lang="zh-CN" altLang="en-US" dirty="0" smtClean="0"/>
              <a:t> 然后求最小流。</a:t>
            </a:r>
          </a:p>
          <a:p>
            <a:r>
              <a:rPr kumimoji="1" lang="zh-CN" altLang="en-US" dirty="0" smtClean="0"/>
              <a:t>覆盖所有的点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建立二分图，对于</a:t>
            </a:r>
            <a:r>
              <a:rPr kumimoji="1" lang="en-US" altLang="zh-CN" dirty="0" smtClean="0"/>
              <a:t>u-&gt;v</a:t>
            </a:r>
            <a:r>
              <a:rPr kumimoji="1" lang="zh-CN" altLang="en-US" dirty="0" smtClean="0"/>
              <a:t>的边，看做二分图中的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u,v</a:t>
            </a:r>
            <a:r>
              <a:rPr kumimoji="1" lang="en-US" altLang="zh-CN" dirty="0" smtClean="0"/>
              <a:t>’)</a:t>
            </a:r>
            <a:r>
              <a:rPr kumimoji="1" lang="zh-CN" altLang="en-US" dirty="0" smtClean="0"/>
              <a:t>，然后答案为点数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最大匹配。</a:t>
            </a:r>
          </a:p>
          <a:p>
            <a:r>
              <a:rPr kumimoji="1" lang="en-US" altLang="zh-CN" dirty="0" smtClean="0"/>
              <a:t>Dilworth</a:t>
            </a:r>
            <a:r>
              <a:rPr kumimoji="1" lang="zh-CN" altLang="en-US" dirty="0" smtClean="0"/>
              <a:t> 定理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最大反链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最小链覆盖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39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航空管制 </a:t>
            </a:r>
            <a:r>
              <a:rPr kumimoji="1" lang="en-US" altLang="zh-CN" dirty="0" smtClean="0"/>
              <a:t>(NOI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2010)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个航班依次起飞，并且有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个限制</a:t>
            </a:r>
            <a:r>
              <a:rPr kumimoji="1" lang="en-US" altLang="zh-CN" dirty="0" smtClean="0"/>
              <a:t>: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第一种限制，第</a:t>
            </a:r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个飞机必须在</a:t>
            </a:r>
            <a:r>
              <a:rPr kumimoji="1" lang="en-US" altLang="zh-CN" dirty="0" smtClean="0"/>
              <a:t>c(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的时刻前起飞。</a:t>
            </a:r>
          </a:p>
          <a:p>
            <a:pPr lvl="1"/>
            <a:r>
              <a:rPr kumimoji="1" lang="zh-CN" altLang="en-US" dirty="0" smtClean="0"/>
              <a:t>第二种限制，第</a:t>
            </a:r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个飞机必须在第</a:t>
            </a:r>
            <a:r>
              <a:rPr kumimoji="1" lang="en-US" altLang="zh-CN" dirty="0" smtClean="0"/>
              <a:t>j</a:t>
            </a:r>
            <a:r>
              <a:rPr kumimoji="1" lang="zh-CN" altLang="en-US" dirty="0" smtClean="0"/>
              <a:t>个飞机之前起飞。</a:t>
            </a:r>
          </a:p>
          <a:p>
            <a:r>
              <a:rPr kumimoji="1" lang="zh-CN" altLang="en-US" dirty="0" smtClean="0"/>
              <a:t>询问</a:t>
            </a:r>
            <a:r>
              <a:rPr kumimoji="1" lang="en-US" altLang="zh-CN" dirty="0" smtClean="0"/>
              <a:t>: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一个可行的起飞方案。</a:t>
            </a:r>
          </a:p>
          <a:p>
            <a:pPr lvl="1"/>
            <a:r>
              <a:rPr kumimoji="1" lang="zh-CN" altLang="en-US" dirty="0" smtClean="0"/>
              <a:t>每个飞机最早的起飞时间。</a:t>
            </a:r>
          </a:p>
          <a:p>
            <a:r>
              <a:rPr kumimoji="1" lang="en-US" altLang="zh-CN" dirty="0"/>
              <a:t>n</a:t>
            </a:r>
            <a:r>
              <a:rPr kumimoji="1" lang="en-US" altLang="zh-CN" dirty="0" smtClean="0"/>
              <a:t>&lt;=2e3,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m&lt;=1e4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9195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倒过来变成每个飞机在某个时刻之后可以起飞。</a:t>
            </a:r>
          </a:p>
          <a:p>
            <a:r>
              <a:rPr kumimoji="1" lang="zh-CN" altLang="en-US" dirty="0" smtClean="0"/>
              <a:t>第二问变成每个飞机最晚什么时候起飞。</a:t>
            </a:r>
          </a:p>
          <a:p>
            <a:r>
              <a:rPr kumimoji="1" lang="zh-CN" altLang="en-US" dirty="0" smtClean="0"/>
              <a:t>直接用拓扑排序的做法即可。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27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强连通分量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Tarjan</a:t>
            </a:r>
            <a:endParaRPr kumimoji="1" lang="zh-CN" altLang="en-US" dirty="0" smtClean="0"/>
          </a:p>
          <a:p>
            <a:r>
              <a:rPr kumimoji="1" lang="zh-CN" altLang="en-US" dirty="0" smtClean="0"/>
              <a:t>首先每个点根据</a:t>
            </a:r>
            <a:r>
              <a:rPr kumimoji="1" lang="en-US" altLang="zh-CN" dirty="0" smtClean="0"/>
              <a:t>DFS</a:t>
            </a:r>
            <a:r>
              <a:rPr kumimoji="1" lang="zh-CN" altLang="en-US" dirty="0" smtClean="0"/>
              <a:t>的时候访问的顺序进行标号，记作这个点的时间戳。</a:t>
            </a:r>
          </a:p>
          <a:p>
            <a:r>
              <a:rPr kumimoji="1" lang="zh-CN" altLang="en-US" dirty="0" smtClean="0"/>
              <a:t>然后每个点维护一个</a:t>
            </a:r>
            <a:r>
              <a:rPr kumimoji="1" lang="en-US" altLang="zh-CN" dirty="0" smtClean="0"/>
              <a:t>low</a:t>
            </a:r>
            <a:r>
              <a:rPr kumimoji="1" lang="zh-CN" altLang="en-US" dirty="0" smtClean="0"/>
              <a:t>值，即这个点通过</a:t>
            </a:r>
            <a:r>
              <a:rPr kumimoji="1" lang="en-US" altLang="zh-CN" dirty="0" smtClean="0"/>
              <a:t>Tree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edge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Back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edge</a:t>
            </a:r>
            <a:r>
              <a:rPr kumimoji="1" lang="zh-CN" altLang="en-US" dirty="0" smtClean="0"/>
              <a:t>能访问到时间戳最小的点。</a:t>
            </a:r>
          </a:p>
          <a:p>
            <a:r>
              <a:rPr kumimoji="1" lang="zh-CN" altLang="en-US" dirty="0" smtClean="0"/>
              <a:t>如果一个点的能访问到最早的点为这个点，就会形成一个新的强连通分量。</a:t>
            </a:r>
          </a:p>
          <a:p>
            <a:r>
              <a:rPr kumimoji="1" lang="zh-CN" altLang="en-US" dirty="0" smtClean="0"/>
              <a:t>一个图将强联通分量缩起来将会形成一个</a:t>
            </a:r>
            <a:r>
              <a:rPr kumimoji="1" lang="en-US" altLang="zh-CN" dirty="0" smtClean="0"/>
              <a:t>DAG</a:t>
            </a:r>
            <a:r>
              <a:rPr kumimoji="1" lang="zh-CN" altLang="en-US" dirty="0" smtClean="0"/>
              <a:t>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098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强连通分量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798" y="1550260"/>
            <a:ext cx="3649549" cy="43609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504" y="1563840"/>
            <a:ext cx="2987496" cy="31600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43" y="1488141"/>
            <a:ext cx="5235955" cy="520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DFS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Forest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Tree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Edge</a:t>
            </a:r>
            <a:r>
              <a:rPr kumimoji="1" lang="zh-CN" altLang="en-US" dirty="0" smtClean="0"/>
              <a:t>指树边</a:t>
            </a:r>
          </a:p>
          <a:p>
            <a:r>
              <a:rPr kumimoji="1" lang="en-US" altLang="zh-CN" dirty="0" smtClean="0"/>
              <a:t>Back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Edge</a:t>
            </a:r>
            <a:r>
              <a:rPr kumimoji="1" lang="zh-CN" altLang="en-US" dirty="0" smtClean="0"/>
              <a:t>指连向祖先的边</a:t>
            </a:r>
          </a:p>
          <a:p>
            <a:r>
              <a:rPr kumimoji="1" lang="en-US" altLang="zh-CN" dirty="0" smtClean="0"/>
              <a:t>Forward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Edge</a:t>
            </a:r>
            <a:r>
              <a:rPr kumimoji="1" lang="zh-CN" altLang="en-US" dirty="0" smtClean="0"/>
              <a:t>指连向子孙的边</a:t>
            </a:r>
          </a:p>
          <a:p>
            <a:r>
              <a:rPr kumimoji="1" lang="en-US" altLang="zh-CN" dirty="0" smtClean="0"/>
              <a:t>Cross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Edge</a:t>
            </a:r>
            <a:r>
              <a:rPr kumimoji="1" lang="zh-CN" altLang="en-US" dirty="0" smtClean="0"/>
              <a:t>指连向树其他分支的边</a:t>
            </a:r>
          </a:p>
          <a:p>
            <a:r>
              <a:rPr kumimoji="1" lang="zh-CN" altLang="en-US" dirty="0" smtClean="0"/>
              <a:t>在无向图中只存在</a:t>
            </a:r>
            <a:r>
              <a:rPr kumimoji="1" lang="en-US" altLang="zh-CN" dirty="0" smtClean="0"/>
              <a:t>Tree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Edge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Back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Edge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461" y="1121708"/>
            <a:ext cx="4025151" cy="421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8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最大半联通子图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求一个子图，使得子图中任意两个节点</a:t>
            </a:r>
            <a:r>
              <a:rPr kumimoji="1" lang="en-US" altLang="zh-CN" dirty="0" err="1" smtClean="0"/>
              <a:t>u,v</a:t>
            </a:r>
            <a:r>
              <a:rPr kumimoji="1" lang="zh-CN" altLang="en-US" dirty="0" smtClean="0"/>
              <a:t>满足</a:t>
            </a:r>
            <a:r>
              <a:rPr kumimoji="1" lang="en-US" altLang="zh-CN" dirty="0" smtClean="0"/>
              <a:t>u</a:t>
            </a:r>
            <a:r>
              <a:rPr kumimoji="1" lang="zh-CN" altLang="en-US" dirty="0" smtClean="0"/>
              <a:t>能到达</a:t>
            </a:r>
            <a:r>
              <a:rPr kumimoji="1" lang="en-US" altLang="zh-CN" dirty="0" smtClean="0"/>
              <a:t>v</a:t>
            </a:r>
            <a:r>
              <a:rPr kumimoji="1" lang="zh-CN" altLang="en-US" dirty="0" smtClean="0"/>
              <a:t>或者</a:t>
            </a:r>
            <a:r>
              <a:rPr kumimoji="1" lang="en-US" altLang="zh-CN" dirty="0" smtClean="0"/>
              <a:t>v</a:t>
            </a:r>
            <a:r>
              <a:rPr kumimoji="1" lang="zh-CN" altLang="en-US" dirty="0" smtClean="0"/>
              <a:t>能到达</a:t>
            </a:r>
            <a:r>
              <a:rPr kumimoji="1" lang="en-US" altLang="zh-CN" dirty="0" smtClean="0"/>
              <a:t>u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954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双联通分量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点连通度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最小的点集使得删去之后图不连通</a:t>
            </a:r>
          </a:p>
          <a:p>
            <a:r>
              <a:rPr kumimoji="1" lang="zh-CN" altLang="en-US" dirty="0" smtClean="0"/>
              <a:t>边连通度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最小的边集使得删去之后图不连通</a:t>
            </a:r>
          </a:p>
          <a:p>
            <a:r>
              <a:rPr kumimoji="1" lang="zh-CN" altLang="en-US" dirty="0" smtClean="0"/>
              <a:t>如果一个图的点连通度大于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，那么是点双连通的，边连通同理。</a:t>
            </a:r>
          </a:p>
          <a:p>
            <a:r>
              <a:rPr kumimoji="1" lang="zh-CN" altLang="en-US" dirty="0" smtClean="0"/>
              <a:t>双联通分量为图中的极大双联通子图。</a:t>
            </a:r>
          </a:p>
        </p:txBody>
      </p:sp>
    </p:spTree>
    <p:extLst>
      <p:ext uri="{BB962C8B-B14F-4D97-AF65-F5344CB8AC3E}">
        <p14:creationId xmlns:p14="http://schemas.microsoft.com/office/powerpoint/2010/main" val="43149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割点和桥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考虑</a:t>
            </a:r>
            <a:r>
              <a:rPr kumimoji="1" lang="en-US" altLang="zh-CN" dirty="0" smtClean="0"/>
              <a:t>DFS</a:t>
            </a:r>
            <a:r>
              <a:rPr kumimoji="1" lang="zh-CN" altLang="en-US" dirty="0" smtClean="0"/>
              <a:t>树，每条非树边对应着一个点到祖先的路径。</a:t>
            </a:r>
          </a:p>
          <a:p>
            <a:r>
              <a:rPr kumimoji="1" lang="zh-CN" altLang="en-US" dirty="0" smtClean="0"/>
              <a:t>对于一条非树边只要把对应的边打上标记即可。</a:t>
            </a:r>
          </a:p>
          <a:p>
            <a:r>
              <a:rPr kumimoji="1" lang="zh-CN" altLang="en-US" dirty="0" smtClean="0"/>
              <a:t>比如对于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u,v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这条非树边，只要在</a:t>
            </a:r>
            <a:r>
              <a:rPr kumimoji="1" lang="en-US" altLang="zh-CN" dirty="0" smtClean="0"/>
              <a:t>u</a:t>
            </a:r>
            <a:r>
              <a:rPr kumimoji="1" lang="zh-CN" altLang="en-US" dirty="0" smtClean="0"/>
              <a:t>点打上</a:t>
            </a:r>
            <a:r>
              <a:rPr kumimoji="1" lang="en-US" altLang="zh-CN" dirty="0" smtClean="0"/>
              <a:t>+1</a:t>
            </a:r>
            <a:r>
              <a:rPr kumimoji="1" lang="zh-CN" altLang="en-US" dirty="0" smtClean="0"/>
              <a:t>的标记，</a:t>
            </a:r>
            <a:r>
              <a:rPr kumimoji="1" lang="en-US" altLang="zh-CN" dirty="0" smtClean="0"/>
              <a:t>v</a:t>
            </a:r>
            <a:r>
              <a:rPr kumimoji="1" lang="zh-CN" altLang="en-US" dirty="0" smtClean="0"/>
              <a:t>点打上</a:t>
            </a:r>
            <a:r>
              <a:rPr kumimoji="1" lang="en-US" altLang="zh-CN" dirty="0" smtClean="0"/>
              <a:t>-1</a:t>
            </a:r>
            <a:r>
              <a:rPr kumimoji="1" lang="zh-CN" altLang="en-US" dirty="0" smtClean="0"/>
              <a:t>的标记。</a:t>
            </a:r>
          </a:p>
          <a:p>
            <a:r>
              <a:rPr kumimoji="1" lang="en-US" altLang="zh-CN" dirty="0" smtClean="0"/>
              <a:t>v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v</a:t>
            </a:r>
            <a:r>
              <a:rPr kumimoji="1" lang="zh-CN" altLang="en-US" dirty="0" smtClean="0"/>
              <a:t>的父亲的树边的覆盖次数为子树内所有标记的和。</a:t>
            </a:r>
          </a:p>
          <a:p>
            <a:r>
              <a:rPr kumimoji="1" lang="zh-CN" altLang="en-US" dirty="0" smtClean="0"/>
              <a:t>割点同理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注意特判根节点和叶节点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781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注意打标记这个过程可以在线完成。</a:t>
            </a:r>
          </a:p>
          <a:p>
            <a:r>
              <a:rPr kumimoji="1" lang="zh-CN" altLang="en-US" dirty="0" smtClean="0"/>
              <a:t>可以使用一个并查集维护当前双联通分量中的点，记录一下每个双联通分量中最高的点。</a:t>
            </a:r>
          </a:p>
          <a:p>
            <a:r>
              <a:rPr kumimoji="1" lang="zh-CN" altLang="en-US" dirty="0" smtClean="0"/>
              <a:t>然后对于一条非树边，暴力将这些点合并起来即可。</a:t>
            </a:r>
          </a:p>
          <a:p>
            <a:r>
              <a:rPr kumimoji="1" lang="zh-CN" altLang="en-US" dirty="0" smtClean="0"/>
              <a:t>因为一条边最多被合并一次，需要不超过</a:t>
            </a:r>
            <a:r>
              <a:rPr kumimoji="1" lang="en-US" altLang="zh-CN" dirty="0" smtClean="0"/>
              <a:t>O(m)</a:t>
            </a:r>
            <a:r>
              <a:rPr kumimoji="1" lang="zh-CN" altLang="en-US" dirty="0" smtClean="0"/>
              <a:t>次的并查集操作。</a:t>
            </a:r>
          </a:p>
          <a:p>
            <a:r>
              <a:rPr kumimoji="1" lang="zh-CN" altLang="en-US" dirty="0" smtClean="0"/>
              <a:t>边双联通分量缩完之后会形成一棵树。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80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2-SAT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一堆变量的二元限制。</a:t>
            </a:r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zh-CN" altLang="en-US" dirty="0" smtClean="0"/>
              <a:t>问是否存在合法的赋值。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085" y="2578100"/>
            <a:ext cx="5753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首先每个变量拆两个点，</a:t>
            </a:r>
            <a:r>
              <a:rPr kumimoji="1" lang="en-US" altLang="zh-CN" dirty="0" smtClean="0"/>
              <a:t>Xi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Xi’</a:t>
            </a:r>
            <a:r>
              <a:rPr kumimoji="1" lang="zh-CN" altLang="en-US" dirty="0" smtClean="0"/>
              <a:t>表示</a:t>
            </a:r>
            <a:r>
              <a:rPr kumimoji="1" lang="en-US" altLang="zh-CN" dirty="0" smtClean="0"/>
              <a:t>Xi=1</a:t>
            </a:r>
            <a:r>
              <a:rPr kumimoji="1" lang="zh-CN" altLang="en-US" dirty="0" smtClean="0"/>
              <a:t>或</a:t>
            </a:r>
            <a:r>
              <a:rPr kumimoji="1" lang="en-US" altLang="zh-CN" dirty="0" smtClean="0"/>
              <a:t>0</a:t>
            </a:r>
            <a:endParaRPr kumimoji="1" lang="zh-CN" altLang="en-US" dirty="0"/>
          </a:p>
          <a:p>
            <a:r>
              <a:rPr kumimoji="1" lang="zh-CN" altLang="en-US" dirty="0" smtClean="0"/>
              <a:t>对于</a:t>
            </a:r>
            <a:r>
              <a:rPr kumimoji="1" lang="en-US" altLang="zh-CN" dirty="0" smtClean="0"/>
              <a:t>Xi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Xj</a:t>
            </a:r>
            <a:r>
              <a:rPr kumimoji="1" lang="zh-CN" altLang="en-US" dirty="0" smtClean="0"/>
              <a:t>这样的限制，从</a:t>
            </a:r>
            <a:r>
              <a:rPr kumimoji="1" lang="en-US" altLang="zh-CN" dirty="0" smtClean="0"/>
              <a:t>Xi’</a:t>
            </a:r>
            <a:r>
              <a:rPr kumimoji="1" lang="zh-CN" altLang="en-US" dirty="0" smtClean="0"/>
              <a:t>向</a:t>
            </a:r>
            <a:r>
              <a:rPr kumimoji="1" lang="en-US" altLang="zh-CN" dirty="0" err="1" smtClean="0"/>
              <a:t>Xj</a:t>
            </a:r>
            <a:r>
              <a:rPr kumimoji="1" lang="zh-CN" altLang="en-US" dirty="0" smtClean="0"/>
              <a:t>连边，从</a:t>
            </a:r>
            <a:r>
              <a:rPr kumimoji="1" lang="en-US" altLang="zh-CN" dirty="0" err="1" smtClean="0"/>
              <a:t>Xj</a:t>
            </a:r>
            <a:r>
              <a:rPr kumimoji="1" lang="en-US" altLang="zh-CN" dirty="0" smtClean="0"/>
              <a:t>’</a:t>
            </a:r>
            <a:r>
              <a:rPr kumimoji="1" lang="zh-CN" altLang="en-US" dirty="0" smtClean="0"/>
              <a:t>向</a:t>
            </a:r>
            <a:r>
              <a:rPr kumimoji="1" lang="en-US" altLang="zh-CN" dirty="0" smtClean="0"/>
              <a:t>Xi</a:t>
            </a:r>
            <a:r>
              <a:rPr kumimoji="1" lang="zh-CN" altLang="en-US" dirty="0" smtClean="0"/>
              <a:t>连边，表示如果</a:t>
            </a:r>
            <a:r>
              <a:rPr kumimoji="1" lang="en-US" altLang="zh-CN" dirty="0" smtClean="0"/>
              <a:t>Xi</a:t>
            </a:r>
            <a:r>
              <a:rPr kumimoji="1" lang="zh-CN" altLang="en-US" dirty="0" smtClean="0"/>
              <a:t>取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，那么</a:t>
            </a:r>
            <a:r>
              <a:rPr kumimoji="1" lang="en-US" altLang="zh-CN" dirty="0" err="1" smtClean="0"/>
              <a:t>Xj</a:t>
            </a:r>
            <a:r>
              <a:rPr kumimoji="1" lang="zh-CN" altLang="en-US" dirty="0" smtClean="0"/>
              <a:t>要取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，反之亦然。</a:t>
            </a:r>
          </a:p>
          <a:p>
            <a:r>
              <a:rPr kumimoji="1" lang="zh-CN" altLang="en-US" dirty="0" smtClean="0"/>
              <a:t>同时对于</a:t>
            </a:r>
            <a:r>
              <a:rPr kumimoji="1" lang="en-US" altLang="zh-CN" dirty="0" smtClean="0"/>
              <a:t>Xi=1</a:t>
            </a:r>
            <a:r>
              <a:rPr kumimoji="1" lang="zh-CN" altLang="en-US" dirty="0" smtClean="0"/>
              <a:t>这样的限制可以转化为</a:t>
            </a:r>
            <a:r>
              <a:rPr kumimoji="1" lang="en-US" altLang="zh-CN" dirty="0" smtClean="0"/>
              <a:t>Xi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Xi</a:t>
            </a:r>
            <a:r>
              <a:rPr kumimoji="1" lang="zh-CN" altLang="en-US" dirty="0" smtClean="0"/>
              <a:t>，于是从</a:t>
            </a:r>
            <a:r>
              <a:rPr kumimoji="1" lang="en-US" altLang="zh-CN" dirty="0" smtClean="0"/>
              <a:t>Xi’</a:t>
            </a:r>
            <a:r>
              <a:rPr kumimoji="1" lang="zh-CN" altLang="en-US" dirty="0" smtClean="0"/>
              <a:t>向</a:t>
            </a:r>
            <a:r>
              <a:rPr kumimoji="1" lang="en-US" altLang="zh-CN" dirty="0" smtClean="0"/>
              <a:t>Xi</a:t>
            </a:r>
            <a:r>
              <a:rPr kumimoji="1" lang="zh-CN" altLang="en-US" dirty="0" smtClean="0"/>
              <a:t>连边，表示不能取</a:t>
            </a:r>
            <a:r>
              <a:rPr kumimoji="1" lang="en-US" altLang="zh-CN" dirty="0" smtClean="0"/>
              <a:t>Xi’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对于这样的图求强连通分量。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077" y="3402853"/>
            <a:ext cx="4196535" cy="345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5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有解的充要条件为对于</a:t>
            </a:r>
            <a:r>
              <a:rPr kumimoji="1" lang="zh-CN" altLang="en-US" dirty="0"/>
              <a:t>每个变量</a:t>
            </a:r>
            <a:r>
              <a:rPr kumimoji="1" lang="en-US" altLang="zh-CN" dirty="0" smtClean="0"/>
              <a:t>Xi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Xi’</a:t>
            </a:r>
            <a:r>
              <a:rPr kumimoji="1" lang="zh-CN" altLang="en-US" dirty="0" smtClean="0"/>
              <a:t>不在同一个强连通分量里。</a:t>
            </a:r>
          </a:p>
          <a:p>
            <a:r>
              <a:rPr kumimoji="1" lang="zh-CN" altLang="en-US" dirty="0" smtClean="0"/>
              <a:t>求方案的时候，对于一个变量</a:t>
            </a:r>
            <a:r>
              <a:rPr kumimoji="1" lang="en-US" altLang="zh-CN" dirty="0" smtClean="0"/>
              <a:t>Xi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Xi’</a:t>
            </a:r>
            <a:r>
              <a:rPr kumimoji="1" lang="zh-CN" altLang="en-US" dirty="0" smtClean="0"/>
              <a:t>，只要取</a:t>
            </a:r>
            <a:r>
              <a:rPr kumimoji="1" lang="en-US" altLang="zh-CN" dirty="0" err="1" smtClean="0"/>
              <a:t>Tarjan</a:t>
            </a:r>
            <a:r>
              <a:rPr kumimoji="1" lang="zh-CN" altLang="en-US" dirty="0" smtClean="0"/>
              <a:t>算法中强连通分量早形成的即可。</a:t>
            </a:r>
          </a:p>
          <a:p>
            <a:r>
              <a:rPr kumimoji="1" lang="zh-CN" altLang="en-US" dirty="0" smtClean="0"/>
              <a:t>感性认识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如果</a:t>
            </a:r>
            <a:r>
              <a:rPr kumimoji="1" lang="en-US" altLang="zh-CN" dirty="0" smtClean="0"/>
              <a:t>Xi</a:t>
            </a:r>
            <a:r>
              <a:rPr kumimoji="1" lang="zh-CN" altLang="en-US" dirty="0" smtClean="0"/>
              <a:t>能到达</a:t>
            </a:r>
            <a:r>
              <a:rPr kumimoji="1" lang="en-US" altLang="zh-CN" dirty="0" smtClean="0"/>
              <a:t>Xi’</a:t>
            </a:r>
            <a:r>
              <a:rPr kumimoji="1" lang="zh-CN" altLang="en-US" dirty="0" smtClean="0"/>
              <a:t>，那么</a:t>
            </a:r>
            <a:r>
              <a:rPr kumimoji="1" lang="en-US" altLang="zh-CN" dirty="0" smtClean="0"/>
              <a:t>Xi’</a:t>
            </a:r>
            <a:r>
              <a:rPr kumimoji="1" lang="zh-CN" altLang="en-US" dirty="0" smtClean="0"/>
              <a:t>的强连通分量会早形成。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96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 </a:t>
            </a:r>
            <a:r>
              <a:rPr lang="en-US" altLang="zh-CN" dirty="0" smtClean="0"/>
              <a:t>Code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每个串为至多一个</a:t>
            </a:r>
            <a:r>
              <a:rPr kumimoji="1" lang="en-US" altLang="zh-CN" dirty="0" smtClean="0"/>
              <a:t>?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01</a:t>
            </a:r>
            <a:r>
              <a:rPr kumimoji="1" lang="zh-CN" altLang="en-US" dirty="0" smtClean="0"/>
              <a:t>串，可以选择把</a:t>
            </a:r>
            <a:r>
              <a:rPr kumimoji="1" lang="en-US" altLang="zh-CN" dirty="0" smtClean="0"/>
              <a:t>?</a:t>
            </a:r>
            <a:r>
              <a:rPr kumimoji="1" lang="zh-CN" altLang="en-US" dirty="0" smtClean="0"/>
              <a:t>替换成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或者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问能否构成</a:t>
            </a:r>
            <a:r>
              <a:rPr kumimoji="1" lang="en-US" altLang="zh-CN" dirty="0" smtClean="0"/>
              <a:t>prefix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code</a:t>
            </a:r>
            <a:r>
              <a:rPr kumimoji="1" lang="zh-CN" altLang="en-US" dirty="0" smtClean="0"/>
              <a:t>，即没有一个串是另一个</a:t>
            </a:r>
            <a:r>
              <a:rPr kumimoji="1" lang="zh-CN" altLang="en-US" smtClean="0"/>
              <a:t>串的前缀。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70254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把每个</a:t>
            </a:r>
            <a:r>
              <a:rPr kumimoji="1" lang="en-US" altLang="zh-CN" dirty="0" smtClean="0"/>
              <a:t>?</a:t>
            </a:r>
            <a:r>
              <a:rPr kumimoji="1" lang="zh-CN" altLang="en-US" dirty="0" smtClean="0"/>
              <a:t>替换成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，然后建一棵</a:t>
            </a:r>
            <a:r>
              <a:rPr kumimoji="1" lang="en-US" altLang="zh-CN" dirty="0" err="1" smtClean="0"/>
              <a:t>Trie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一个节点至多选一个，一个节点选了之后他的子树都不能选。</a:t>
            </a:r>
          </a:p>
          <a:p>
            <a:r>
              <a:rPr kumimoji="1" lang="zh-CN" altLang="en-US" dirty="0" smtClean="0"/>
              <a:t>子树不能选，用一个辅助变量</a:t>
            </a:r>
            <a:r>
              <a:rPr kumimoji="1" lang="en-US" altLang="zh-CN" dirty="0" smtClean="0"/>
              <a:t>p=p0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p1</a:t>
            </a:r>
            <a:r>
              <a:rPr kumimoji="1" lang="zh-CN" altLang="en-US" dirty="0" smtClean="0"/>
              <a:t>，然后相当于包含这个辅助变量至多只能选一</a:t>
            </a:r>
            <a:r>
              <a:rPr kumimoji="1" lang="zh-CN" altLang="en-US" dirty="0" smtClean="0"/>
              <a:t>个。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02723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网络流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SAP/</a:t>
            </a:r>
            <a:r>
              <a:rPr kumimoji="1" lang="en-US" altLang="zh-CN" dirty="0" err="1" smtClean="0"/>
              <a:t>Dinic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867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时空阵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问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号点到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号点距离恰好为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的图的个数。图的边权为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。</a:t>
            </a:r>
          </a:p>
          <a:p>
            <a:r>
              <a:rPr kumimoji="1" lang="en-US" altLang="zh-CN" dirty="0" err="1" smtClean="0"/>
              <a:t>n,k</a:t>
            </a:r>
            <a:r>
              <a:rPr kumimoji="1" lang="en-US" altLang="zh-CN" dirty="0" smtClean="0"/>
              <a:t>&lt;=100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58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有上下界可行流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建立超级源汇</a:t>
            </a:r>
            <a:r>
              <a:rPr kumimoji="1" lang="en-US" altLang="zh-CN" dirty="0" smtClean="0"/>
              <a:t>SS,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TT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/>
              <a:t>定义每个点下界</a:t>
            </a:r>
            <a:r>
              <a:rPr kumimoji="1" lang="zh-CN" altLang="en-US" dirty="0" smtClean="0"/>
              <a:t>差为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D(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)=</a:t>
            </a:r>
            <a:r>
              <a:rPr kumimoji="1" lang="en-US" altLang="zh-CN" dirty="0" err="1" smtClean="0"/>
              <a:t>Σ</a:t>
            </a:r>
            <a:r>
              <a:rPr kumimoji="1" lang="zh-CN" altLang="en-US" dirty="0"/>
              <a:t>流出边下界</a:t>
            </a:r>
            <a:r>
              <a:rPr kumimoji="1" lang="en-US" altLang="zh-CN" dirty="0"/>
              <a:t>-</a:t>
            </a:r>
            <a:r>
              <a:rPr kumimoji="1" lang="en-US" altLang="zh-CN" dirty="0" err="1"/>
              <a:t>Σ</a:t>
            </a:r>
            <a:r>
              <a:rPr kumimoji="1" lang="zh-CN" altLang="en-US" dirty="0"/>
              <a:t>流入</a:t>
            </a:r>
            <a:r>
              <a:rPr kumimoji="1" lang="zh-CN" altLang="en-US" dirty="0" smtClean="0"/>
              <a:t>边下界</a:t>
            </a:r>
          </a:p>
          <a:p>
            <a:r>
              <a:rPr kumimoji="1" lang="zh-CN" altLang="en-US" dirty="0" smtClean="0"/>
              <a:t>如果</a:t>
            </a:r>
            <a:r>
              <a:rPr kumimoji="1" lang="en-US" altLang="zh-CN" dirty="0" smtClean="0"/>
              <a:t>D(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)&gt;0,</a:t>
            </a:r>
            <a:r>
              <a:rPr kumimoji="1" lang="zh-CN" altLang="en-US" dirty="0" smtClean="0"/>
              <a:t> 那么从</a:t>
            </a:r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向</a:t>
            </a:r>
            <a:r>
              <a:rPr kumimoji="1" lang="en-US" altLang="zh-CN" dirty="0" smtClean="0"/>
              <a:t>TT</a:t>
            </a:r>
            <a:r>
              <a:rPr kumimoji="1" lang="zh-CN" altLang="en-US" dirty="0" smtClean="0"/>
              <a:t>连流量为</a:t>
            </a:r>
            <a:r>
              <a:rPr kumimoji="1" lang="en-US" altLang="zh-CN" dirty="0" smtClean="0"/>
              <a:t>D(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的的边，否则从</a:t>
            </a:r>
            <a:r>
              <a:rPr kumimoji="1" lang="en-US" altLang="zh-CN" dirty="0" smtClean="0"/>
              <a:t>SS</a:t>
            </a:r>
            <a:r>
              <a:rPr kumimoji="1" lang="zh-CN" altLang="en-US" dirty="0" smtClean="0"/>
              <a:t>向</a:t>
            </a:r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连流量为</a:t>
            </a:r>
            <a:r>
              <a:rPr kumimoji="1" lang="en-US" altLang="zh-CN" dirty="0" smtClean="0"/>
              <a:t>-D(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的边。</a:t>
            </a:r>
          </a:p>
          <a:p>
            <a:r>
              <a:rPr kumimoji="1" lang="zh-CN" altLang="en-US" dirty="0" smtClean="0"/>
              <a:t>对于原图中下界为</a:t>
            </a:r>
            <a:r>
              <a:rPr kumimoji="1" lang="en-US" altLang="zh-CN" dirty="0" smtClean="0"/>
              <a:t>d</a:t>
            </a:r>
            <a:r>
              <a:rPr kumimoji="1" lang="zh-CN" altLang="en-US" dirty="0" smtClean="0"/>
              <a:t>上界为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的边改为流量为</a:t>
            </a:r>
            <a:r>
              <a:rPr kumimoji="1" lang="en-US" altLang="zh-CN" dirty="0" smtClean="0"/>
              <a:t>c-d</a:t>
            </a:r>
            <a:r>
              <a:rPr kumimoji="1" lang="zh-CN" altLang="en-US" dirty="0" smtClean="0"/>
              <a:t>的边。</a:t>
            </a:r>
          </a:p>
          <a:p>
            <a:r>
              <a:rPr kumimoji="1" lang="zh-CN" altLang="en-US" dirty="0" smtClean="0"/>
              <a:t>若满流则有解。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643" y="3350872"/>
            <a:ext cx="3197675" cy="350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有上下界最大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小源汇流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首先从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连无穷大的边使得变成循环流。</a:t>
            </a:r>
          </a:p>
          <a:p>
            <a:r>
              <a:rPr kumimoji="1" lang="zh-CN" altLang="en-US" dirty="0" smtClean="0"/>
              <a:t>求出可行流之后去掉与</a:t>
            </a:r>
            <a:r>
              <a:rPr kumimoji="1" lang="en-US" altLang="zh-CN" dirty="0" smtClean="0"/>
              <a:t>SS,TT</a:t>
            </a:r>
            <a:r>
              <a:rPr kumimoji="1" lang="zh-CN" altLang="en-US" dirty="0" smtClean="0"/>
              <a:t>相连的边，以及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的边。</a:t>
            </a:r>
          </a:p>
          <a:p>
            <a:r>
              <a:rPr kumimoji="1" lang="zh-CN" altLang="en-US" dirty="0" smtClean="0"/>
              <a:t>然后在残量网络上跑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或者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的最大流。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83" y="3289300"/>
            <a:ext cx="4834252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有上下界最大</a:t>
            </a:r>
            <a:r>
              <a:rPr kumimoji="1" lang="en-US" altLang="zh-CN" dirty="0"/>
              <a:t>/</a:t>
            </a:r>
            <a:r>
              <a:rPr kumimoji="1" lang="zh-CN" altLang="en-US" dirty="0"/>
              <a:t>小源汇流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一个更简单的方法，首先二分最大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小流。</a:t>
            </a:r>
          </a:p>
          <a:p>
            <a:r>
              <a:rPr kumimoji="1" lang="zh-CN" altLang="en-US" dirty="0" smtClean="0"/>
              <a:t>然后在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的边上加上上界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下界。</a:t>
            </a:r>
          </a:p>
          <a:p>
            <a:r>
              <a:rPr kumimoji="1" lang="zh-CN" altLang="en-US" dirty="0" smtClean="0"/>
              <a:t>然后判断是否有循环流即可。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0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费用流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最小费用最大流</a:t>
            </a:r>
          </a:p>
          <a:p>
            <a:r>
              <a:rPr kumimoji="1" lang="zh-CN" altLang="en-US" dirty="0" smtClean="0"/>
              <a:t>每次选择最短路增广</a:t>
            </a:r>
            <a:r>
              <a:rPr kumimoji="1" lang="en-US" altLang="zh-CN" dirty="0" smtClean="0"/>
              <a:t>/ZKW</a:t>
            </a:r>
            <a:r>
              <a:rPr kumimoji="1" lang="zh-CN" altLang="en-US" dirty="0" smtClean="0"/>
              <a:t>费用流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我不会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r>
              <a:rPr kumimoji="1" lang="zh-CN" altLang="en-US" dirty="0" smtClean="0"/>
              <a:t>适用范围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一开始没有负环的图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比如正权图</a:t>
            </a:r>
            <a:r>
              <a:rPr kumimoji="1" lang="en-US" altLang="zh-CN" dirty="0" smtClean="0"/>
              <a:t>/DAG)</a:t>
            </a:r>
            <a:endParaRPr kumimoji="1" lang="zh-CN" altLang="en-US" dirty="0" smtClean="0"/>
          </a:p>
          <a:p>
            <a:r>
              <a:rPr kumimoji="1" lang="zh-CN" altLang="en-US" dirty="0" smtClean="0"/>
              <a:t>思考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为什么反向边不会形成负环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16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有负环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下界的最小费用可行流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新建超级源汇</a:t>
            </a:r>
            <a:r>
              <a:rPr kumimoji="1" lang="en-US" altLang="zh-CN" dirty="0" smtClean="0"/>
              <a:t>SS,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TT</a:t>
            </a:r>
            <a:endParaRPr kumimoji="1" lang="zh-CN" altLang="en-US" dirty="0" smtClean="0"/>
          </a:p>
          <a:p>
            <a:r>
              <a:rPr kumimoji="1" lang="zh-CN" altLang="en-US" dirty="0" smtClean="0"/>
              <a:t>有下界可以把下界去掉然后改成从超级源流入或者从超级汇流出。</a:t>
            </a:r>
          </a:p>
          <a:p>
            <a:r>
              <a:rPr kumimoji="1" lang="zh-CN" altLang="en-US" dirty="0" smtClean="0"/>
              <a:t>负权边，可以一开始假想将这条边流满。</a:t>
            </a:r>
          </a:p>
          <a:p>
            <a:r>
              <a:rPr kumimoji="1" lang="zh-CN" altLang="en-US" dirty="0" smtClean="0"/>
              <a:t>然后将这条边反向，费用变为相反数。</a:t>
            </a:r>
          </a:p>
          <a:p>
            <a:r>
              <a:rPr kumimoji="1" lang="zh-CN" altLang="en-US" dirty="0" smtClean="0"/>
              <a:t>从反向边流过的流量，可以看做是撤销的流量，要让负权边上撤销的流量尽量少。</a:t>
            </a:r>
          </a:p>
          <a:p>
            <a:r>
              <a:rPr kumimoji="1" lang="zh-CN" altLang="en-US" dirty="0" smtClean="0"/>
              <a:t>由于一开始将这条边流满不一定满足流量平衡，所以要从超级源汇流入或流出。</a:t>
            </a:r>
          </a:p>
          <a:p>
            <a:r>
              <a:rPr kumimoji="1" lang="zh-CN" altLang="en-US" dirty="0" smtClean="0"/>
              <a:t>如果同时要求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的最大流或者最小流，只要在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的边上加上上界或者下界即可。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98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最小割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最大流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最小割</a:t>
            </a:r>
          </a:p>
          <a:p>
            <a:r>
              <a:rPr kumimoji="1" lang="zh-CN" altLang="en-US" dirty="0" smtClean="0"/>
              <a:t>在残量网络上从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点开始沿着不满流的边</a:t>
            </a:r>
            <a:r>
              <a:rPr kumimoji="1" lang="en-US" altLang="zh-CN" dirty="0" smtClean="0"/>
              <a:t>BFS</a:t>
            </a:r>
            <a:r>
              <a:rPr kumimoji="1" lang="zh-CN" altLang="en-US" dirty="0" smtClean="0"/>
              <a:t>，将访问到的点加入到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集中，否则加入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集。</a:t>
            </a:r>
          </a:p>
          <a:p>
            <a:r>
              <a:rPr kumimoji="1" lang="zh-CN" altLang="en-US" dirty="0" smtClean="0"/>
              <a:t>所有从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集点连到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集点的边形成一个最小割。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930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最小割树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首先选择两个点</a:t>
            </a:r>
            <a:r>
              <a:rPr lang="en-US" altLang="zh-CN" dirty="0" smtClean="0"/>
              <a:t>S</a:t>
            </a:r>
            <a:r>
              <a:rPr lang="zh-CN" altLang="en-US" dirty="0" smtClean="0"/>
              <a:t>和</a:t>
            </a:r>
            <a:r>
              <a:rPr lang="en-US" altLang="zh-CN" dirty="0"/>
              <a:t>T</a:t>
            </a:r>
            <a:r>
              <a:rPr lang="en-US" altLang="zh-CN" dirty="0" smtClean="0"/>
              <a:t>(</a:t>
            </a:r>
            <a:r>
              <a:rPr lang="zh-CN" altLang="en-US" dirty="0" smtClean="0"/>
              <a:t>图中原来的点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，然后求出最小割得到</a:t>
            </a:r>
            <a:r>
              <a:rPr lang="en-US" altLang="zh-CN" dirty="0" smtClean="0"/>
              <a:t>S</a:t>
            </a:r>
            <a:r>
              <a:rPr lang="zh-CN" altLang="en-US" dirty="0" smtClean="0"/>
              <a:t>集和</a:t>
            </a:r>
            <a:r>
              <a:rPr lang="en-US" altLang="zh-CN" dirty="0" smtClean="0"/>
              <a:t>T</a:t>
            </a:r>
            <a:r>
              <a:rPr lang="zh-CN" altLang="en-US" dirty="0" smtClean="0"/>
              <a:t>集。</a:t>
            </a:r>
          </a:p>
          <a:p>
            <a:r>
              <a:rPr lang="zh-CN" altLang="en-US" dirty="0" smtClean="0"/>
              <a:t>然后递归进入</a:t>
            </a:r>
            <a:r>
              <a:rPr lang="en-US" altLang="zh-CN" dirty="0" smtClean="0"/>
              <a:t>S</a:t>
            </a:r>
            <a:r>
              <a:rPr lang="zh-CN" altLang="en-US" dirty="0" smtClean="0"/>
              <a:t>集和</a:t>
            </a:r>
            <a:r>
              <a:rPr lang="en-US" altLang="zh-CN" dirty="0" smtClean="0"/>
              <a:t>T</a:t>
            </a:r>
            <a:r>
              <a:rPr lang="zh-CN" altLang="en-US" dirty="0" smtClean="0"/>
              <a:t>集求解。</a:t>
            </a:r>
          </a:p>
          <a:p>
            <a:r>
              <a:rPr lang="zh-CN" altLang="en-US" dirty="0" smtClean="0"/>
              <a:t>形成了树的结构。</a:t>
            </a:r>
          </a:p>
          <a:p>
            <a:r>
              <a:rPr lang="zh-CN" altLang="en-US" dirty="0" smtClean="0"/>
              <a:t>两点之间树上的权值最小的边即为这两点的最小割。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4110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最小割树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2145" y="1494625"/>
            <a:ext cx="3759855" cy="21091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1549400"/>
            <a:ext cx="3458573" cy="18840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55" y="1549400"/>
            <a:ext cx="3211370" cy="20544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973" y="3917203"/>
            <a:ext cx="4178300" cy="2501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4232" y="3955303"/>
            <a:ext cx="49657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Fairy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(CF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19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你有一个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个点</a:t>
            </a:r>
            <a:r>
              <a:rPr kumimoji="1" lang="en-US" altLang="zh-CN" dirty="0"/>
              <a:t>m</a:t>
            </a:r>
            <a:r>
              <a:rPr kumimoji="1" lang="zh-CN" altLang="en-US" dirty="0"/>
              <a:t>条边的无向图。</a:t>
            </a:r>
          </a:p>
          <a:p>
            <a:r>
              <a:rPr kumimoji="1" lang="zh-CN" altLang="en-US" dirty="0" smtClean="0"/>
              <a:t>对于每条边，判断删除之后是否为二分图。</a:t>
            </a:r>
          </a:p>
          <a:p>
            <a:r>
              <a:rPr kumimoji="1" lang="en-US" altLang="zh-CN" dirty="0" smtClean="0"/>
              <a:t>n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m</a:t>
            </a:r>
            <a:r>
              <a:rPr kumimoji="1" lang="en-US" altLang="zh-CN" dirty="0" smtClean="0"/>
              <a:t>&lt;=1e4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6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首先如果一个图是二分图，每一条边删掉都是可行的。</a:t>
            </a:r>
          </a:p>
          <a:p>
            <a:r>
              <a:rPr kumimoji="1" lang="zh-CN" altLang="en-US" dirty="0" smtClean="0"/>
              <a:t>一个图是二分图，那么就没有奇环。</a:t>
            </a:r>
          </a:p>
          <a:p>
            <a:r>
              <a:rPr kumimoji="1" lang="zh-CN" altLang="en-US" dirty="0" smtClean="0"/>
              <a:t>所以要求删掉一条边使得去掉这条边之后没有奇环，换句话说也就是所有的奇环通过这条边。</a:t>
            </a:r>
          </a:p>
          <a:p>
            <a:r>
              <a:rPr kumimoji="1" lang="zh-CN" altLang="en-US" dirty="0" smtClean="0"/>
              <a:t>于是先求出所有非树边对应的奇环的交。</a:t>
            </a:r>
          </a:p>
          <a:p>
            <a:r>
              <a:rPr kumimoji="1" lang="zh-CN" altLang="en-US" dirty="0" smtClean="0"/>
              <a:t>可以删除的边只可能在这些边里面。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17" y="3295896"/>
            <a:ext cx="2109321" cy="346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9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d</a:t>
            </a:r>
            <a:r>
              <a:rPr kumimoji="1" lang="en-US" altLang="zh-CN" dirty="0" err="1" smtClean="0"/>
              <a:t>p</a:t>
            </a:r>
            <a:r>
              <a:rPr kumimoji="1" lang="en-US" altLang="zh-CN" dirty="0" smtClean="0"/>
              <a:t>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][j][k]</a:t>
            </a:r>
            <a:r>
              <a:rPr kumimoji="1" lang="zh-CN" altLang="en-US" dirty="0" smtClean="0"/>
              <a:t>表示做了前</a:t>
            </a:r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层，上一层</a:t>
            </a:r>
            <a:r>
              <a:rPr kumimoji="1" lang="en-US" altLang="zh-CN" dirty="0" smtClean="0"/>
              <a:t>j</a:t>
            </a:r>
            <a:r>
              <a:rPr kumimoji="1" lang="zh-CN" altLang="en-US" dirty="0" smtClean="0"/>
              <a:t>个点，共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个点的方案。</a:t>
            </a:r>
          </a:p>
          <a:p>
            <a:r>
              <a:rPr kumimoji="1" lang="zh-CN" altLang="en-US" dirty="0" smtClean="0"/>
              <a:t>转移枚举这一层的连边方式，做到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层即可。</a:t>
            </a:r>
          </a:p>
          <a:p>
            <a:r>
              <a:rPr kumimoji="1" lang="zh-CN" altLang="en-US" dirty="0" smtClean="0"/>
              <a:t>对于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层之后的边可以随便乱连。</a:t>
            </a:r>
          </a:p>
          <a:p>
            <a:r>
              <a:rPr kumimoji="1" lang="zh-CN" altLang="en-US" dirty="0" smtClean="0"/>
              <a:t>一个小问题如何保证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在第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层，只要对答案*</a:t>
            </a:r>
            <a:r>
              <a:rPr kumimoji="1" lang="en-US" altLang="zh-CN" dirty="0" smtClean="0"/>
              <a:t>k/(n-1)</a:t>
            </a:r>
            <a:r>
              <a:rPr kumimoji="1" lang="zh-CN" altLang="en-US" dirty="0" smtClean="0"/>
              <a:t>即可。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2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同时可以发现，如果有一个偶环也覆盖了这条边，那么删除这条边之后这个偶环和原来的奇环会形成一个奇环。</a:t>
            </a:r>
          </a:p>
          <a:p>
            <a:r>
              <a:rPr kumimoji="1" lang="zh-CN" altLang="en-US" dirty="0" smtClean="0"/>
              <a:t>所以这样的边是不可行的。</a:t>
            </a:r>
          </a:p>
          <a:p>
            <a:r>
              <a:rPr kumimoji="1" lang="zh-CN" altLang="en-US" dirty="0" smtClean="0"/>
              <a:t>如果覆盖这条边的只有奇环，那么删除这条边之后剩下的图是二分图。</a:t>
            </a:r>
          </a:p>
          <a:p>
            <a:r>
              <a:rPr kumimoji="1" lang="zh-CN" altLang="en-US" dirty="0" smtClean="0"/>
              <a:t>对于奇环，给上面的边打上</a:t>
            </a:r>
            <a:r>
              <a:rPr kumimoji="1" lang="en-US" altLang="zh-CN" dirty="0" smtClean="0"/>
              <a:t>+1</a:t>
            </a:r>
            <a:r>
              <a:rPr kumimoji="1" lang="zh-CN" altLang="en-US" dirty="0" smtClean="0"/>
              <a:t>的标记，对于偶环打上</a:t>
            </a:r>
            <a:r>
              <a:rPr kumimoji="1" lang="en-US" altLang="zh-CN" dirty="0" smtClean="0"/>
              <a:t>-1</a:t>
            </a:r>
            <a:r>
              <a:rPr kumimoji="1" lang="zh-CN" altLang="en-US" dirty="0" smtClean="0"/>
              <a:t>标记。</a:t>
            </a:r>
          </a:p>
          <a:p>
            <a:r>
              <a:rPr kumimoji="1" lang="zh-CN" altLang="en-US" dirty="0" smtClean="0"/>
              <a:t>如果一条边的标记恰好等于奇环个数，那么就是可行的。</a:t>
            </a:r>
          </a:p>
          <a:p>
            <a:r>
              <a:rPr kumimoji="1" lang="zh-CN" altLang="en-US" dirty="0" smtClean="0"/>
              <a:t>时间复杂度</a:t>
            </a:r>
            <a:r>
              <a:rPr kumimoji="1" lang="en-US" altLang="zh-CN" dirty="0" smtClean="0"/>
              <a:t>O(</a:t>
            </a:r>
            <a:r>
              <a:rPr kumimoji="1" lang="en-US" altLang="zh-CN" dirty="0" err="1" smtClean="0"/>
              <a:t>n+m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089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Acrobat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有一个</a:t>
            </a:r>
            <a:r>
              <a:rPr kumimoji="1" lang="zh-CN" altLang="en-US" dirty="0" smtClean="0"/>
              <a:t>二分图，记左边的点为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，右边的点为</a:t>
            </a:r>
            <a:r>
              <a:rPr kumimoji="1" lang="en-US" altLang="zh-CN" dirty="0" smtClean="0"/>
              <a:t>Bi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  <a:p>
            <a:r>
              <a:rPr kumimoji="1" lang="zh-CN" altLang="en-US" dirty="0"/>
              <a:t>你有两种操作，</a:t>
            </a:r>
            <a:r>
              <a:rPr kumimoji="1" lang="zh-CN" altLang="en-US" dirty="0" smtClean="0"/>
              <a:t>一种是</a:t>
            </a:r>
            <a:r>
              <a:rPr kumimoji="1" lang="zh-CN" altLang="en-US" dirty="0"/>
              <a:t>把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Ai,Bj</a:t>
            </a:r>
            <a:r>
              <a:rPr kumimoji="1" lang="en-US" altLang="zh-CN" dirty="0"/>
              <a:t>)</a:t>
            </a:r>
            <a:r>
              <a:rPr kumimoji="1" lang="zh-CN" altLang="en-US" dirty="0"/>
              <a:t>这样的边变成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Aj,Bi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</a:t>
            </a:r>
            <a:r>
              <a:rPr kumimoji="1" lang="zh-CN" altLang="en-US" dirty="0" smtClean="0"/>
              <a:t>一种是</a:t>
            </a:r>
            <a:r>
              <a:rPr kumimoji="1" lang="zh-CN" altLang="en-US" dirty="0"/>
              <a:t>连接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Bi,Bj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</a:p>
          <a:p>
            <a:r>
              <a:rPr kumimoji="1" lang="zh-CN" altLang="en-US" dirty="0"/>
              <a:t>要求不超过</a:t>
            </a:r>
            <a:r>
              <a:rPr kumimoji="1" lang="en-US" altLang="zh-CN" dirty="0" smtClean="0"/>
              <a:t>5n/2</a:t>
            </a:r>
            <a:r>
              <a:rPr kumimoji="1" lang="zh-CN" altLang="en-US" dirty="0" smtClean="0"/>
              <a:t>次操作把</a:t>
            </a:r>
            <a:r>
              <a:rPr kumimoji="1" lang="zh-CN" altLang="en-US" dirty="0"/>
              <a:t>它变成欧拉图</a:t>
            </a:r>
            <a:r>
              <a:rPr kumimoji="1" lang="en-US" altLang="zh-CN" dirty="0"/>
              <a:t>(</a:t>
            </a:r>
            <a:r>
              <a:rPr kumimoji="1" lang="zh-CN" altLang="en-US" dirty="0"/>
              <a:t>存在欧拉回路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058" y="3493892"/>
            <a:ext cx="7269256" cy="310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585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注意到欧拉图的充要条件为每个点的度数为偶数且连通。</a:t>
            </a:r>
          </a:p>
          <a:p>
            <a:r>
              <a:rPr kumimoji="1" lang="zh-CN" altLang="en-US" dirty="0" smtClean="0"/>
              <a:t>先考虑每个点为偶数这个条件。</a:t>
            </a:r>
          </a:p>
          <a:p>
            <a:r>
              <a:rPr kumimoji="1" lang="zh-CN" altLang="en-US" dirty="0" smtClean="0"/>
              <a:t>如何用第一种操作将左边的每个点的度数变为偶数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1999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将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Ai,Bj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看作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Ai,Aj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这样的边，每条边都有一个</a:t>
            </a:r>
            <a:r>
              <a:rPr kumimoji="1" lang="en-US" altLang="zh-CN" dirty="0" smtClean="0"/>
              <a:t>“1”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一次操作为将</a:t>
            </a:r>
            <a:r>
              <a:rPr kumimoji="1" lang="en-US" altLang="zh-CN" dirty="0" smtClean="0"/>
              <a:t>“1”</a:t>
            </a:r>
            <a:r>
              <a:rPr kumimoji="1" lang="zh-CN" altLang="en-US" dirty="0" smtClean="0"/>
              <a:t>从边的一端一道另一端。</a:t>
            </a:r>
          </a:p>
          <a:p>
            <a:r>
              <a:rPr kumimoji="1" lang="zh-CN" altLang="en-US" dirty="0" smtClean="0"/>
              <a:t>考虑生成树即可。</a:t>
            </a:r>
          </a:p>
          <a:p>
            <a:r>
              <a:rPr kumimoji="1" lang="zh-CN" altLang="en-US" dirty="0" smtClean="0"/>
              <a:t>共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次操作。</a:t>
            </a:r>
            <a:endParaRPr kumimoji="1" lang="zh-CN" altLang="en-US" dirty="0"/>
          </a:p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84327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将所有的</a:t>
            </a:r>
            <a:r>
              <a:rPr kumimoji="1" lang="en-US" altLang="zh-CN" dirty="0"/>
              <a:t>B</a:t>
            </a:r>
            <a:r>
              <a:rPr kumimoji="1" lang="zh-CN" altLang="en-US" dirty="0" smtClean="0"/>
              <a:t>点用操作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串起来，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次操作。</a:t>
            </a:r>
          </a:p>
          <a:p>
            <a:r>
              <a:rPr kumimoji="1" lang="zh-CN" altLang="en-US" dirty="0" smtClean="0"/>
              <a:t>然后将度数为奇数的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点串起来，</a:t>
            </a:r>
            <a:r>
              <a:rPr kumimoji="1" lang="en-US" altLang="zh-CN" dirty="0" smtClean="0"/>
              <a:t>0.5n</a:t>
            </a:r>
            <a:r>
              <a:rPr kumimoji="1" lang="zh-CN" altLang="en-US" dirty="0" smtClean="0"/>
              <a:t>次操作。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7376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Playing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Graph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(VK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Round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有一个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个点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条边的无向图，每次可以选一对没有边相连的点缩起来。</a:t>
            </a:r>
          </a:p>
          <a:p>
            <a:r>
              <a:rPr kumimoji="1" lang="zh-CN" altLang="en-US" dirty="0" smtClean="0"/>
              <a:t>问最后形成的最长链的长度，如果不能形成链输出</a:t>
            </a:r>
            <a:r>
              <a:rPr kumimoji="1" lang="en-US" altLang="zh-CN" dirty="0" smtClean="0"/>
              <a:t>-1</a:t>
            </a:r>
            <a:r>
              <a:rPr kumimoji="1" lang="zh-CN" altLang="en-US" dirty="0" smtClean="0"/>
              <a:t>。</a:t>
            </a:r>
          </a:p>
          <a:p>
            <a:r>
              <a:rPr kumimoji="1" lang="en-US" altLang="zh-CN" dirty="0" smtClean="0"/>
              <a:t>n&lt;=1e3,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m&lt;=1e5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583" y="3563844"/>
            <a:ext cx="5359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2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首先一个三元环一定是无解的，而对于一个奇环，经过缩点操作之后还是会剩下一个奇环。</a:t>
            </a:r>
          </a:p>
          <a:p>
            <a:r>
              <a:rPr kumimoji="1" lang="zh-CN" altLang="en-US" dirty="0" smtClean="0"/>
              <a:t>所以存在奇环就一定无解。</a:t>
            </a:r>
          </a:p>
          <a:p>
            <a:r>
              <a:rPr kumimoji="1" lang="zh-CN" altLang="en-US" dirty="0" smtClean="0"/>
              <a:t>对于一个二分图，能得到的最长链为这个图的直径。</a:t>
            </a:r>
          </a:p>
          <a:p>
            <a:r>
              <a:rPr kumimoji="1" lang="zh-CN" altLang="en-US" dirty="0" smtClean="0"/>
              <a:t>将所有连通块的直径相加即可。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70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秘密任务 </a:t>
            </a:r>
            <a:r>
              <a:rPr kumimoji="1" lang="en-US" altLang="zh-CN" dirty="0" smtClean="0"/>
              <a:t>(BZOJ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3258)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给一个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个点</a:t>
            </a:r>
            <a:r>
              <a:rPr kumimoji="1" lang="en-US" altLang="zh-CN" dirty="0"/>
              <a:t>m</a:t>
            </a:r>
            <a:r>
              <a:rPr kumimoji="1" lang="zh-CN" altLang="en-US" dirty="0"/>
              <a:t>条边的网络</a:t>
            </a:r>
            <a:r>
              <a:rPr kumimoji="1" lang="zh-CN" altLang="en-US" dirty="0" smtClean="0"/>
              <a:t>，问最小割是否唯一。</a:t>
            </a:r>
          </a:p>
          <a:p>
            <a:r>
              <a:rPr kumimoji="1" lang="en-US" altLang="zh-CN" dirty="0" smtClean="0"/>
              <a:t>n&lt;=400,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m&lt;=4000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83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求完最大流，在残量网络上</a:t>
            </a:r>
            <a:r>
              <a:rPr kumimoji="1" lang="en-US" altLang="zh-CN" dirty="0" smtClean="0"/>
              <a:t>BFS</a:t>
            </a:r>
            <a:r>
              <a:rPr kumimoji="1" lang="zh-CN" altLang="en-US" dirty="0" smtClean="0"/>
              <a:t>，看每个点是不是一定能从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到达或者能到达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否则考虑从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点开始</a:t>
            </a:r>
            <a:r>
              <a:rPr kumimoji="1" lang="en-US" altLang="zh-CN" dirty="0" smtClean="0"/>
              <a:t>BFS</a:t>
            </a:r>
            <a:r>
              <a:rPr kumimoji="1" lang="zh-CN" altLang="en-US" dirty="0" smtClean="0"/>
              <a:t>的点集对应的割集，和从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点开始</a:t>
            </a:r>
            <a:r>
              <a:rPr kumimoji="1" lang="en-US" altLang="zh-CN" dirty="0" smtClean="0"/>
              <a:t>BFS</a:t>
            </a:r>
            <a:r>
              <a:rPr kumimoji="1" lang="zh-CN" altLang="en-US" dirty="0" smtClean="0"/>
              <a:t>的点集对应的割集，不唯一。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747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最小割 </a:t>
            </a:r>
            <a:r>
              <a:rPr kumimoji="1" lang="en-US" altLang="zh-CN" dirty="0" smtClean="0"/>
              <a:t>(BZOJ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1797)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给一个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个点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条边的网络，问每条边</a:t>
            </a:r>
          </a:p>
          <a:p>
            <a:pPr lvl="1"/>
            <a:r>
              <a:rPr kumimoji="1" lang="zh-CN" altLang="en-US" dirty="0" smtClean="0"/>
              <a:t>有没有可能在最小割内。</a:t>
            </a:r>
          </a:p>
          <a:p>
            <a:pPr lvl="1"/>
            <a:r>
              <a:rPr kumimoji="1" lang="zh-CN" altLang="en-US" dirty="0" smtClean="0"/>
              <a:t>是不是一定在最小割内。</a:t>
            </a:r>
          </a:p>
          <a:p>
            <a:r>
              <a:rPr kumimoji="1" lang="en-US" altLang="zh-CN" dirty="0" smtClean="0"/>
              <a:t>n&lt;=4000,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m&lt;=60000</a:t>
            </a:r>
            <a:endParaRPr kumimoji="1"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703" y="2937435"/>
            <a:ext cx="29337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5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欧拉回路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无向图有欧拉回路的充要条件为每个点都是偶数且连通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注意孤立点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有向图有欧拉回路的充要条件为每个点的入度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出度且连通。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一个无向图，有</a:t>
            </a:r>
            <a:r>
              <a:rPr kumimoji="1" lang="en-US" altLang="zh-CN" dirty="0" smtClean="0"/>
              <a:t>2k</a:t>
            </a:r>
            <a:r>
              <a:rPr kumimoji="1" lang="zh-CN" altLang="en-US" dirty="0" smtClean="0"/>
              <a:t>个奇数点，那么需要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条路径。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036" y="3616886"/>
            <a:ext cx="41148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8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对于一条边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u,v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，如果在最小割中，首先要求满流。</a:t>
            </a:r>
          </a:p>
          <a:p>
            <a:r>
              <a:rPr kumimoji="1" lang="zh-CN" altLang="en-US" dirty="0" smtClean="0"/>
              <a:t>并且要求</a:t>
            </a:r>
            <a:r>
              <a:rPr kumimoji="1" lang="en-US" altLang="zh-CN" dirty="0" smtClean="0"/>
              <a:t>u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集中，</a:t>
            </a:r>
            <a:r>
              <a:rPr kumimoji="1" lang="en-US" altLang="zh-CN" dirty="0" smtClean="0"/>
              <a:t>v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集中，也就是在残量网络上</a:t>
            </a:r>
            <a:r>
              <a:rPr kumimoji="1" lang="en-US" altLang="zh-CN" dirty="0" smtClean="0"/>
              <a:t>u</a:t>
            </a:r>
            <a:r>
              <a:rPr kumimoji="1" lang="zh-CN" altLang="en-US" dirty="0" smtClean="0"/>
              <a:t>不能到达</a:t>
            </a:r>
            <a:r>
              <a:rPr kumimoji="1" lang="en-US" altLang="zh-CN" dirty="0" smtClean="0"/>
              <a:t>v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然而</a:t>
            </a:r>
            <a:r>
              <a:rPr kumimoji="1" lang="en-US" altLang="zh-CN" dirty="0" smtClean="0"/>
              <a:t>v</a:t>
            </a:r>
            <a:r>
              <a:rPr kumimoji="1" lang="zh-CN" altLang="en-US" dirty="0" smtClean="0"/>
              <a:t>能到达</a:t>
            </a:r>
            <a:r>
              <a:rPr kumimoji="1" lang="en-US" altLang="zh-CN" dirty="0" smtClean="0"/>
              <a:t>u</a:t>
            </a:r>
            <a:r>
              <a:rPr kumimoji="1" lang="zh-CN" altLang="en-US" dirty="0" smtClean="0"/>
              <a:t>，也就是判断</a:t>
            </a:r>
            <a:r>
              <a:rPr kumimoji="1" lang="en-US" altLang="zh-CN" dirty="0" err="1" smtClean="0"/>
              <a:t>u,v</a:t>
            </a:r>
            <a:r>
              <a:rPr kumimoji="1" lang="zh-CN" altLang="en-US" dirty="0" smtClean="0"/>
              <a:t>是否在同一个强连通分量中。</a:t>
            </a:r>
          </a:p>
          <a:p>
            <a:r>
              <a:rPr kumimoji="1" lang="zh-CN" altLang="en-US" dirty="0" smtClean="0"/>
              <a:t>如果一定在最小割中，那么有</a:t>
            </a:r>
            <a:r>
              <a:rPr kumimoji="1" lang="en-US" altLang="zh-CN" dirty="0" smtClean="0"/>
              <a:t>u</a:t>
            </a:r>
            <a:r>
              <a:rPr kumimoji="1" lang="zh-CN" altLang="en-US" dirty="0" smtClean="0"/>
              <a:t>一定在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集，</a:t>
            </a:r>
            <a:r>
              <a:rPr kumimoji="1" lang="en-US" altLang="zh-CN" dirty="0" smtClean="0"/>
              <a:t>v</a:t>
            </a:r>
            <a:r>
              <a:rPr kumimoji="1" lang="zh-CN" altLang="en-US" dirty="0" smtClean="0"/>
              <a:t>一定在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集。</a:t>
            </a:r>
          </a:p>
          <a:p>
            <a:r>
              <a:rPr kumimoji="1" lang="zh-CN" altLang="en-US" dirty="0" smtClean="0"/>
              <a:t>也就是</a:t>
            </a:r>
            <a:r>
              <a:rPr kumimoji="1" lang="en-US" altLang="zh-CN" dirty="0" smtClean="0"/>
              <a:t>u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在同一个强连通分量，</a:t>
            </a:r>
            <a:r>
              <a:rPr kumimoji="1" lang="en-US" altLang="zh-CN" dirty="0" smtClean="0"/>
              <a:t>v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在同一个强连通分量。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199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Life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Party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(ONTAK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2010)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一个二分图左边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个点，右边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个点，共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条边。</a:t>
            </a:r>
          </a:p>
          <a:p>
            <a:r>
              <a:rPr kumimoji="1" lang="zh-CN" altLang="en-US" dirty="0" smtClean="0"/>
              <a:t>问哪些点一定要在最大匹配中。</a:t>
            </a:r>
          </a:p>
          <a:p>
            <a:r>
              <a:rPr kumimoji="1" lang="en-US" altLang="zh-CN" dirty="0" err="1"/>
              <a:t>n</a:t>
            </a:r>
            <a:r>
              <a:rPr kumimoji="1" lang="en-US" altLang="zh-CN" dirty="0" err="1" smtClean="0"/>
              <a:t>,m</a:t>
            </a:r>
            <a:r>
              <a:rPr kumimoji="1" lang="en-US" altLang="zh-CN" dirty="0" smtClean="0"/>
              <a:t>&lt;=1e4,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k&lt;=1e5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930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首先求出最大匹配，下面考虑左边点的情况。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我们将匹配中的边从右往左连，不在匹配中的边从左往右连。</a:t>
            </a:r>
          </a:p>
          <a:p>
            <a:r>
              <a:rPr kumimoji="1" lang="zh-CN" altLang="en-US" dirty="0" smtClean="0"/>
              <a:t>这个时候一条增广路成为一条连续的路径。</a:t>
            </a:r>
          </a:p>
          <a:p>
            <a:r>
              <a:rPr kumimoji="1" lang="zh-CN" altLang="en-US" dirty="0" smtClean="0"/>
              <a:t>从每个左边未匹配的点还是遍历，如果被一个左边的点被访问到，说明存在一条增广路，也就是不一定在最大匹配中。</a:t>
            </a:r>
          </a:p>
          <a:p>
            <a:r>
              <a:rPr kumimoji="1" lang="zh-CN" altLang="en-US" dirty="0" smtClean="0"/>
              <a:t>所有没有被访问到的点一定在最大匹配中。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03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zh-CN" dirty="0" err="1"/>
              <a:t>Bajtman</a:t>
            </a:r>
            <a:r>
              <a:rPr lang="pl-PL" altLang="zh-CN" dirty="0"/>
              <a:t> i Okrągły </a:t>
            </a:r>
            <a:r>
              <a:rPr lang="pl-PL" altLang="zh-CN" dirty="0" smtClean="0"/>
              <a:t>Robin</a:t>
            </a:r>
            <a:r>
              <a:rPr lang="zh-CN" altLang="en-US" dirty="0" smtClean="0"/>
              <a:t> </a:t>
            </a:r>
            <a:r>
              <a:rPr lang="en-US" altLang="zh-CN" dirty="0" smtClean="0"/>
              <a:t>(ONTAK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2015)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个强盗，每个强盗会在时刻</a:t>
            </a:r>
            <a:r>
              <a:rPr kumimoji="1" lang="en-US" altLang="zh-CN" dirty="0" smtClean="0"/>
              <a:t>l</a:t>
            </a:r>
            <a:r>
              <a:rPr kumimoji="1" lang="zh-CN" altLang="en-US" dirty="0" smtClean="0"/>
              <a:t>到时刻</a:t>
            </a:r>
            <a:r>
              <a:rPr kumimoji="1" lang="en-US" altLang="zh-CN" dirty="0" smtClean="0"/>
              <a:t>r</a:t>
            </a:r>
            <a:r>
              <a:rPr kumimoji="1" lang="zh-CN" altLang="en-US" dirty="0" smtClean="0"/>
              <a:t>抢劫，会造成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的损失。</a:t>
            </a:r>
          </a:p>
          <a:p>
            <a:r>
              <a:rPr kumimoji="1" lang="zh-CN" altLang="en-US" dirty="0" smtClean="0"/>
              <a:t>在一个时刻，你可以选择抓一个强盗，强盗被抓住之后不会造成损失。</a:t>
            </a:r>
          </a:p>
          <a:p>
            <a:r>
              <a:rPr kumimoji="1" lang="zh-CN" altLang="en-US" dirty="0" smtClean="0"/>
              <a:t>你要抓尽量多的强盗使得损失尽量小。</a:t>
            </a:r>
          </a:p>
          <a:p>
            <a:r>
              <a:rPr kumimoji="1" lang="en-US" altLang="zh-CN" dirty="0" smtClean="0"/>
              <a:t>n&lt;=5000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56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按强盗从大到小排序，贪心选取每个强盗能不能抓。</a:t>
            </a:r>
          </a:p>
          <a:p>
            <a:r>
              <a:rPr kumimoji="1" lang="zh-CN" altLang="en-US" dirty="0" smtClean="0"/>
              <a:t>判断一些强盗能不能抓完，可以按左端点排序，使用优先队列维护右端点。</a:t>
            </a:r>
          </a:p>
          <a:p>
            <a:r>
              <a:rPr kumimoji="1" lang="zh-CN" altLang="en-US" dirty="0" smtClean="0"/>
              <a:t>贪心算法的正确性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考虑匈牙利算法，从大到小一个一个匹配，一个点一旦在匹配中，那么一直在匹配里面。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384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平面上有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个点</a:t>
            </a:r>
            <a:r>
              <a:rPr kumimoji="1" lang="zh-CN" altLang="en-US" dirty="0" smtClean="0"/>
              <a:t>，将这些</a:t>
            </a:r>
            <a:r>
              <a:rPr kumimoji="1" lang="zh-CN" altLang="en-US" dirty="0"/>
              <a:t>点红蓝染色使得每行每列红蓝点个数的差不超过</a:t>
            </a:r>
            <a:r>
              <a:rPr kumimoji="1" lang="en-US" altLang="zh-CN" dirty="0"/>
              <a:t>1</a:t>
            </a:r>
            <a:r>
              <a:rPr kumimoji="1" lang="zh-CN" altLang="en-US" dirty="0"/>
              <a:t>。</a:t>
            </a:r>
          </a:p>
          <a:p>
            <a:r>
              <a:rPr kumimoji="1" lang="zh-CN" altLang="en-US" dirty="0" smtClean="0"/>
              <a:t>有若干个区间，你要给每个区间赋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或</a:t>
            </a:r>
            <a:r>
              <a:rPr kumimoji="1" lang="en-US" altLang="zh-CN" dirty="0" smtClean="0"/>
              <a:t>-1</a:t>
            </a:r>
            <a:r>
              <a:rPr kumimoji="1" lang="zh-CN" altLang="en-US" dirty="0" smtClean="0"/>
              <a:t>的值。每个位置的值为覆盖它的区间的和。让每个位置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不考虑区间的端点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的值绝对值不超过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33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3995</TotalTime>
  <Words>4498</Words>
  <Application>Microsoft Macintosh PowerPoint</Application>
  <PresentationFormat>宽屏</PresentationFormat>
  <Paragraphs>355</Paragraphs>
  <Slides>84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89" baseType="lpstr">
      <vt:lpstr>Century Gothic</vt:lpstr>
      <vt:lpstr>Wingdings 3</vt:lpstr>
      <vt:lpstr>幼圆</vt:lpstr>
      <vt:lpstr>Arial</vt:lpstr>
      <vt:lpstr>丝状</vt:lpstr>
      <vt:lpstr>图论</vt:lpstr>
      <vt:lpstr>Outline</vt:lpstr>
      <vt:lpstr>遍历(DFS/BFS)</vt:lpstr>
      <vt:lpstr>二分图判定</vt:lpstr>
      <vt:lpstr>DFS Forest</vt:lpstr>
      <vt:lpstr>时空阵</vt:lpstr>
      <vt:lpstr>Solution</vt:lpstr>
      <vt:lpstr>欧拉回路</vt:lpstr>
      <vt:lpstr>例题</vt:lpstr>
      <vt:lpstr>最短路(SSSP)</vt:lpstr>
      <vt:lpstr>华容道</vt:lpstr>
      <vt:lpstr>Solution</vt:lpstr>
      <vt:lpstr>Crossing the Desert</vt:lpstr>
      <vt:lpstr>Solution</vt:lpstr>
      <vt:lpstr>多点最短路</vt:lpstr>
      <vt:lpstr>一些变种</vt:lpstr>
      <vt:lpstr>Tracks</vt:lpstr>
      <vt:lpstr>最短路径树(图)</vt:lpstr>
      <vt:lpstr>差分约束系统</vt:lpstr>
      <vt:lpstr>差分约束系统</vt:lpstr>
      <vt:lpstr>分糖果</vt:lpstr>
      <vt:lpstr>棋盘填数</vt:lpstr>
      <vt:lpstr>最短路(APSP)</vt:lpstr>
      <vt:lpstr>Johnson算法介绍</vt:lpstr>
      <vt:lpstr>最小生成树</vt:lpstr>
      <vt:lpstr>Borůvka算法</vt:lpstr>
      <vt:lpstr>Hangar Hurdles (CERC 16)</vt:lpstr>
      <vt:lpstr>Solution</vt:lpstr>
      <vt:lpstr>最小瓶颈生成树</vt:lpstr>
      <vt:lpstr>最小瓶颈生成树</vt:lpstr>
      <vt:lpstr>最小直径生成树</vt:lpstr>
      <vt:lpstr>Be Friends</vt:lpstr>
      <vt:lpstr>Solution</vt:lpstr>
      <vt:lpstr>拓扑排序</vt:lpstr>
      <vt:lpstr>字典序</vt:lpstr>
      <vt:lpstr>字典序最小的拓扑序</vt:lpstr>
      <vt:lpstr>最小拓扑序的一个变种</vt:lpstr>
      <vt:lpstr>Ogród zoologiczny</vt:lpstr>
      <vt:lpstr>Solution</vt:lpstr>
      <vt:lpstr>匹配</vt:lpstr>
      <vt:lpstr>Hall’s marriage theorem</vt:lpstr>
      <vt:lpstr>Revmatching (TCO 2015 1A Hard)</vt:lpstr>
      <vt:lpstr>Solution</vt:lpstr>
      <vt:lpstr>Kőnig's theorem</vt:lpstr>
      <vt:lpstr>DAG最小路径覆盖</vt:lpstr>
      <vt:lpstr>航空管制 (NOI 2010)</vt:lpstr>
      <vt:lpstr>Solution</vt:lpstr>
      <vt:lpstr>强连通分量</vt:lpstr>
      <vt:lpstr>强连通分量</vt:lpstr>
      <vt:lpstr>最大半联通子图</vt:lpstr>
      <vt:lpstr>双联通分量</vt:lpstr>
      <vt:lpstr>割点和桥</vt:lpstr>
      <vt:lpstr>桥</vt:lpstr>
      <vt:lpstr>2-SAT</vt:lpstr>
      <vt:lpstr>PowerPoint 演示文稿</vt:lpstr>
      <vt:lpstr>PowerPoint 演示文稿</vt:lpstr>
      <vt:lpstr>Binary Code</vt:lpstr>
      <vt:lpstr>Solution</vt:lpstr>
      <vt:lpstr>网络流</vt:lpstr>
      <vt:lpstr>有上下界可行流</vt:lpstr>
      <vt:lpstr>有上下界最大/小源汇流</vt:lpstr>
      <vt:lpstr>有上下界最大/小源汇流</vt:lpstr>
      <vt:lpstr>费用流</vt:lpstr>
      <vt:lpstr>有负环/下界的最小费用可行流</vt:lpstr>
      <vt:lpstr>最小割</vt:lpstr>
      <vt:lpstr>最小割树</vt:lpstr>
      <vt:lpstr>最小割树</vt:lpstr>
      <vt:lpstr>Fairy (CF 19 E)</vt:lpstr>
      <vt:lpstr>Solution</vt:lpstr>
      <vt:lpstr>Solution</vt:lpstr>
      <vt:lpstr>Acrobat</vt:lpstr>
      <vt:lpstr>Solution</vt:lpstr>
      <vt:lpstr>Solution</vt:lpstr>
      <vt:lpstr>Solution</vt:lpstr>
      <vt:lpstr>Playing on Graph (VK 2015 Round 3 E)</vt:lpstr>
      <vt:lpstr>Solution</vt:lpstr>
      <vt:lpstr>秘密任务 (BZOJ 3258)</vt:lpstr>
      <vt:lpstr>Solution</vt:lpstr>
      <vt:lpstr>最小割 (BZOJ 1797)</vt:lpstr>
      <vt:lpstr>Solution</vt:lpstr>
      <vt:lpstr>Life of the Party (ONTAK 2010)</vt:lpstr>
      <vt:lpstr>Solution</vt:lpstr>
      <vt:lpstr>Bajtman i Okrągły Robin (ONTAK 2015)</vt:lpstr>
      <vt:lpstr>Solution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图论</dc:title>
  <dc:creator>Microsoft Office 用户</dc:creator>
  <cp:lastModifiedBy>Microsoft Office 用户</cp:lastModifiedBy>
  <cp:revision>280</cp:revision>
  <dcterms:created xsi:type="dcterms:W3CDTF">2016-07-25T17:59:20Z</dcterms:created>
  <dcterms:modified xsi:type="dcterms:W3CDTF">2018-02-10T07:13:41Z</dcterms:modified>
</cp:coreProperties>
</file>